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64" r:id="rId6"/>
    <p:sldId id="265" r:id="rId7"/>
    <p:sldId id="266" r:id="rId8"/>
    <p:sldId id="267" r:id="rId9"/>
    <p:sldId id="257" r:id="rId10"/>
    <p:sldId id="269" r:id="rId11"/>
    <p:sldId id="258" r:id="rId12"/>
    <p:sldId id="259" r:id="rId13"/>
    <p:sldId id="260" r:id="rId14"/>
    <p:sldId id="271" r:id="rId15"/>
    <p:sldId id="261" r:id="rId16"/>
    <p:sldId id="262" r:id="rId17"/>
    <p:sldId id="268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59" d="100"/>
          <a:sy n="59" d="100"/>
        </p:scale>
        <p:origin x="16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D845-CD49-4CAC-B54F-F6848741899E}" type="datetimeFigureOut">
              <a:rPr lang="sr-Latn-CS" smtClean="0"/>
              <a:pPr/>
              <a:t>25.5.2023.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ACA2F-036D-44BB-A359-1E3FED59A0A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tc.nist.gov/NCSTAR1/PDF/NCSTAR%201-7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d.unizg.hr/predmet/plup" TargetMode="External"/><Relationship Id="rId2" Type="http://schemas.openxmlformats.org/officeDocument/2006/relationships/hyperlink" Target="mailto:miljenko.antic@grad.unizg.h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SsPfbup0a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AAECF89-616E-C716-8539-2755DC772C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/>
              <a:t>PONAŠANJE LJUDI U POŽARIMA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720A5C8-BBDE-A9CD-57BE-CCA3A37B01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/>
              <a:t>Predavač: Miljenko Antić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Obaveze studenata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HR" b="1" dirty="0"/>
              <a:t>Pored završnog ispita, na kojem će studenti pisati test iz gradiva kojeg su slušali na predavanjima, studenti će morati izraditi i prezentirati svoj grupni projekt. </a:t>
            </a:r>
          </a:p>
          <a:p>
            <a:pPr algn="just"/>
            <a:r>
              <a:rPr lang="hr-HR" b="1" dirty="0"/>
              <a:t>Osim toga na predavanjima ćemo proučavati konkretne slučajeve ponašanja ljudi u požarima.</a:t>
            </a:r>
          </a:p>
          <a:p>
            <a:pPr algn="just"/>
            <a:r>
              <a:rPr lang="hr-HR" b="1" dirty="0"/>
              <a:t>Aktivnost na tim seminarima i predavanjima također će utjecati na konačnu ocjenu. </a:t>
            </a:r>
          </a:p>
          <a:p>
            <a:pPr algn="just"/>
            <a:r>
              <a:rPr lang="hr-HR" b="1" dirty="0"/>
              <a:t>Savjetujem vam da prisustvujete nastavi.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9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Nastavne teme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u="sng" dirty="0"/>
              <a:t>Petak, 26/5</a:t>
            </a:r>
            <a:endParaRPr lang="en-US" b="1" i="1" u="sng" dirty="0"/>
          </a:p>
          <a:p>
            <a:r>
              <a:rPr lang="hr-HR" b="1" dirty="0"/>
              <a:t>Uvodno predavanje – 1 sat</a:t>
            </a:r>
            <a:endParaRPr lang="en-US" b="1" dirty="0"/>
          </a:p>
          <a:p>
            <a:r>
              <a:rPr lang="hr-HR" b="1" dirty="0"/>
              <a:t>Tjeskoba, strah i panika – 1 sat</a:t>
            </a:r>
            <a:endParaRPr lang="en-US" b="1" dirty="0"/>
          </a:p>
          <a:p>
            <a:r>
              <a:rPr lang="hr-HR" b="1" dirty="0"/>
              <a:t>Grupno ponašanje – 1 sat</a:t>
            </a:r>
            <a:endParaRPr lang="en-US" b="1" dirty="0"/>
          </a:p>
          <a:p>
            <a:r>
              <a:rPr lang="hr-HR" b="1" dirty="0"/>
              <a:t>Zašto i kada ljudi pomažu? – 1 sat</a:t>
            </a:r>
          </a:p>
          <a:p>
            <a:r>
              <a:rPr lang="hr-HR" b="1" dirty="0"/>
              <a:t>Literatura: Antić (</a:t>
            </a:r>
            <a:r>
              <a:rPr lang="hr-HR" b="1" i="1" dirty="0"/>
              <a:t>Predavanja</a:t>
            </a:r>
            <a:r>
              <a:rPr lang="hr-HR" b="1" dirty="0"/>
              <a:t>)</a:t>
            </a:r>
            <a:endParaRPr lang="en-US" b="1" dirty="0"/>
          </a:p>
          <a:p>
            <a:endParaRPr lang="en-US" b="1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Nastavne teme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HR" b="1" i="1" u="sng" dirty="0"/>
              <a:t>Subota, 27/5</a:t>
            </a:r>
            <a:endParaRPr lang="hr-HR" b="1" u="sng" dirty="0"/>
          </a:p>
          <a:p>
            <a:pPr algn="just"/>
            <a:r>
              <a:rPr lang="hr-HR" b="1" dirty="0"/>
              <a:t>Ponašanje ljudi u požarima – 3 sata, Literatura: NFPA, str. 3-35.</a:t>
            </a:r>
          </a:p>
          <a:p>
            <a:pPr algn="just"/>
            <a:r>
              <a:rPr lang="hr-HR" b="1" dirty="0"/>
              <a:t>Efikasnost alarmnih sistema i ponašanje pojedinaca pri oglašavanju alarma – 1 sat, Literatura: NFPA, str. 91-102.</a:t>
            </a:r>
          </a:p>
          <a:p>
            <a:pPr algn="just"/>
            <a:r>
              <a:rPr lang="hr-HR" b="1" dirty="0"/>
              <a:t>Evakuacija – 1 sat, Literatura: NFPA, str. 35-60, 122-4. </a:t>
            </a:r>
          </a:p>
          <a:p>
            <a:pPr algn="just"/>
            <a:r>
              <a:rPr lang="hr-HR" b="1" dirty="0"/>
              <a:t>Izlazi za slučaj požara, njihova važnost i vjerojatnost njihovog korištenja za vrijeme požara – 1 sat, Literatura: NFPA, str. 61-90.</a:t>
            </a:r>
            <a:endParaRPr lang="en-US" b="1" dirty="0"/>
          </a:p>
          <a:p>
            <a:pPr algn="just"/>
            <a:endParaRPr lang="hr-HR" b="1" dirty="0"/>
          </a:p>
          <a:p>
            <a:pPr>
              <a:buNone/>
            </a:pP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/>
              <a:t>Nastavne teme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i="1" u="sng" dirty="0"/>
              <a:t>Petak, 2/6</a:t>
            </a:r>
            <a:endParaRPr lang="hr-HR" b="1" u="sng" dirty="0"/>
          </a:p>
          <a:p>
            <a:r>
              <a:rPr lang="hr-HR" b="1" dirty="0"/>
              <a:t>Najčešći uzroci smrti prilikom požara – 1 sat, Literatura: </a:t>
            </a:r>
            <a:r>
              <a:rPr lang="hr-HR" b="1" dirty="0" err="1"/>
              <a:t>Rasbach</a:t>
            </a:r>
            <a:r>
              <a:rPr lang="hr-HR" b="1" dirty="0"/>
              <a:t>, str.: 175-96.</a:t>
            </a:r>
            <a:endParaRPr lang="en-US" b="1" dirty="0"/>
          </a:p>
          <a:p>
            <a:r>
              <a:rPr lang="hr-HR" b="1" dirty="0"/>
              <a:t>Studije slučaja o ponašanjima ljudi za vrijeme požara – 2 sata, Literatura: NFPA, str. 139-46.</a:t>
            </a:r>
            <a:endParaRPr lang="en-US" b="1" dirty="0"/>
          </a:p>
          <a:p>
            <a:r>
              <a:rPr lang="hr-HR" b="1" dirty="0"/>
              <a:t>Zaključno predavanje – 1 sat.</a:t>
            </a:r>
            <a:endParaRPr lang="en-US" b="1" dirty="0"/>
          </a:p>
          <a:p>
            <a:pPr marL="0" indent="0" algn="just">
              <a:buNone/>
            </a:pP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/>
              <a:t>Nastavne teme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i="1" u="sng" dirty="0"/>
              <a:t>Subota 3/6</a:t>
            </a:r>
          </a:p>
          <a:p>
            <a:pPr algn="just"/>
            <a:r>
              <a:rPr lang="hr-HR" b="1" dirty="0"/>
              <a:t>kolokvij – 1 sat</a:t>
            </a:r>
          </a:p>
          <a:p>
            <a:pPr algn="just"/>
            <a:r>
              <a:rPr lang="hr-HR" b="1" dirty="0"/>
              <a:t>Grupni projekti analize požara – 4 sati, Literatura: NFPA, str. 147-96., </a:t>
            </a:r>
            <a:r>
              <a:rPr lang="hr-HR" b="1" dirty="0" err="1"/>
              <a:t>Rasbach</a:t>
            </a:r>
            <a:r>
              <a:rPr lang="hr-HR" b="1" dirty="0"/>
              <a:t>, str. 35-62,</a:t>
            </a:r>
            <a:r>
              <a:rPr lang="hr-HR" b="1" i="1" dirty="0"/>
              <a:t> WTC </a:t>
            </a:r>
            <a:r>
              <a:rPr lang="hr-HR" b="1" i="1" dirty="0" err="1"/>
              <a:t>Disaster</a:t>
            </a:r>
            <a:r>
              <a:rPr lang="hr-HR" b="1" i="1" dirty="0"/>
              <a:t> </a:t>
            </a:r>
            <a:r>
              <a:rPr lang="hr-HR" b="1" i="1" dirty="0" err="1"/>
              <a:t>Study</a:t>
            </a:r>
            <a:r>
              <a:rPr lang="hr-HR" b="1" dirty="0"/>
              <a:t>. </a:t>
            </a:r>
          </a:p>
          <a:p>
            <a:pPr algn="just"/>
            <a:r>
              <a:rPr lang="hr-HR" b="1" dirty="0"/>
              <a:t>Analiza završnog testa i ocjenjivanje -1 sat.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84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Teme grupnih projekata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Studije velikih požara – 3 sata;</a:t>
            </a:r>
          </a:p>
          <a:p>
            <a:pPr algn="just"/>
            <a:r>
              <a:rPr lang="hr-HR" b="1" dirty="0"/>
              <a:t>Požar u Svjetskom trgovačkom centru (1993.) – 1 sat;</a:t>
            </a:r>
          </a:p>
          <a:p>
            <a:pPr algn="just"/>
            <a:r>
              <a:rPr lang="hr-HR" b="1" dirty="0"/>
              <a:t>Napad 11/9 – (</a:t>
            </a:r>
            <a:r>
              <a:rPr lang="hr-HR" b="1" dirty="0">
                <a:hlinkClick r:id="rId2"/>
              </a:rPr>
              <a:t>http://wtc.nist.gov/NCSTAR1/PDF/NCSTAR%201-7.pdf</a:t>
            </a:r>
            <a:r>
              <a:rPr lang="hr-HR" b="1" dirty="0"/>
              <a:t>) – 1 sat.</a:t>
            </a:r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Što treba napraviti?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/>
              <a:t>Trebate napraviti </a:t>
            </a:r>
            <a:r>
              <a:rPr lang="hr-HR" b="1" dirty="0" err="1"/>
              <a:t>power-point</a:t>
            </a:r>
            <a:r>
              <a:rPr lang="hr-HR" b="1" dirty="0"/>
              <a:t> prezentaciju i svaki student treba izlagati uz tu prezentaciju.</a:t>
            </a:r>
          </a:p>
          <a:p>
            <a:pPr algn="just"/>
            <a:r>
              <a:rPr lang="hr-HR" b="1" u="sng" dirty="0"/>
              <a:t>Osnovno pitanje: Što možemo naučiti o ponašanju ljudi u požaru na osnovi navedenog slučaja? </a:t>
            </a:r>
          </a:p>
          <a:p>
            <a:pPr marL="0" indent="0" algn="just">
              <a:buNone/>
            </a:pPr>
            <a:r>
              <a:rPr lang="hr-HR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Kontakti: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tunel</a:t>
            </a:r>
          </a:p>
          <a:p>
            <a:pPr algn="just"/>
            <a:r>
              <a:rPr lang="hr-HR" b="1" dirty="0"/>
              <a:t>E-mail: </a:t>
            </a:r>
            <a:r>
              <a:rPr lang="hr-HR" u="sng" dirty="0">
                <a:hlinkClick r:id="rId2"/>
              </a:rPr>
              <a:t>miljenko.antic@grad.unizg.hr</a:t>
            </a:r>
            <a:endParaRPr lang="hr-HR" u="sng" dirty="0"/>
          </a:p>
          <a:p>
            <a:pPr algn="just"/>
            <a:r>
              <a:rPr lang="hr-HR" b="1" dirty="0"/>
              <a:t>Mobilni: +385 (95) 199 76 76</a:t>
            </a:r>
          </a:p>
          <a:p>
            <a:pPr algn="just"/>
            <a:r>
              <a:rPr lang="hr-HR" b="1" dirty="0"/>
              <a:t>Internet adresa</a:t>
            </a:r>
            <a:r>
              <a:rPr lang="hr-HR" b="1"/>
              <a:t>: </a:t>
            </a:r>
            <a:r>
              <a:rPr lang="hr-HR" b="1">
                <a:hlinkClick r:id="rId3"/>
              </a:rPr>
              <a:t>https://www.grad.unizg.hr/predmet/plup</a:t>
            </a:r>
            <a:endParaRPr lang="hr-HR" b="1"/>
          </a:p>
          <a:p>
            <a:pPr algn="just"/>
            <a:r>
              <a:rPr lang="hr-HR" b="1"/>
              <a:t>Konzultacije</a:t>
            </a:r>
            <a:r>
              <a:rPr lang="hr-HR" b="1" dirty="0"/>
              <a:t>: u pauzama predavanja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8340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58080-B6A4-4F27-CD63-7D14F4821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b="1" dirty="0"/>
              <a:t>UVOD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BE80D-9955-2D5B-4C76-14397AA55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b="1" dirty="0">
                <a:hlinkClick r:id="rId2"/>
              </a:rPr>
              <a:t>tunel</a:t>
            </a:r>
          </a:p>
          <a:p>
            <a:pPr>
              <a:defRPr/>
            </a:pPr>
            <a:r>
              <a:rPr lang="hr-HR" b="1" dirty="0">
                <a:hlinkClick r:id="rId2"/>
              </a:rPr>
              <a:t>https://www.youtube.com/watch?v=OSsPfbup0ac</a:t>
            </a:r>
            <a:endParaRPr lang="hr-HR" b="1" dirty="0"/>
          </a:p>
          <a:p>
            <a:pPr>
              <a:defRPr/>
            </a:pPr>
            <a:r>
              <a:rPr lang="en-US" b="1" dirty="0"/>
              <a:t>https://www.youtube.com/watch?v=I5nTuEzMpzo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C48C18-D7A7-4FEE-1883-4A45E9DD67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r-HR" sz="4000" b="1" dirty="0"/>
              <a:t>Zašto je važno proučavati ponašanje ljudi u požarima?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C01266D-3ECE-BF70-C77E-92B261416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 eaLnBrk="1" hangingPunct="1">
              <a:buClr>
                <a:schemeClr val="tx1"/>
              </a:buClr>
              <a:buFontTx/>
              <a:buAutoNum type="arabicParenR"/>
              <a:defRPr/>
            </a:pPr>
            <a:r>
              <a:rPr lang="hr-HR" altLang="en-US" b="1" dirty="0"/>
              <a:t>Postoje pravilnosti u ponašanju – na osnovu prethodnih iskustava možemo predvidjeti buduća ponašanja (samoubojstva).</a:t>
            </a:r>
          </a:p>
          <a:p>
            <a:pPr marL="609600" indent="-609600" algn="just" eaLnBrk="1" hangingPunct="1">
              <a:buClr>
                <a:schemeClr val="tx1"/>
              </a:buClr>
              <a:buFontTx/>
              <a:buAutoNum type="arabicParenR"/>
              <a:defRPr/>
            </a:pPr>
            <a:r>
              <a:rPr lang="hr-HR" altLang="en-US" b="1" dirty="0"/>
              <a:t>Spoznaje o ponašanju imaju svoju važnost za pravilno planiranje građevina, za donošenje adekvatnih propisa, te za pravilno uvježbavanje ljudi za slučaj požara.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CBAA8-F2DF-0492-2A94-DDB9CB0D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hr-HR" b="1" dirty="0"/>
              <a:t>Zašto je važno proučavati ponašanje ljudi u požarima?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41719-F5F2-1C6C-D800-73CB7D577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b="1" dirty="0"/>
              <a:t>Ponašanje u požarima je gotovo uvijek vrlo riskantno ponašanje jer se odvija u složenim uvjetima, koji se mijenjaju velikom brzinom, u uvjetima nedostatnih informacija i uz veliku opasnost za ljude i materijalna dobra.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Nastavni cilj kolegija: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HR" b="1" dirty="0"/>
              <a:t>Osnovni cilj kolegija je stjecanje znanja o ponašanju pojedinaca i grupa ljudi tijekom požara i kriza, kao i mogućim posljedicama panike i stresa.</a:t>
            </a:r>
          </a:p>
          <a:p>
            <a:pPr algn="just"/>
            <a:r>
              <a:rPr lang="hr-HR" b="1" dirty="0"/>
              <a:t>Studenti će se osposobiti za razumijevanje psiholoških aspekata organiziranja i upravljanja u velikim požarima. </a:t>
            </a:r>
          </a:p>
          <a:p>
            <a:pPr algn="just"/>
            <a:r>
              <a:rPr lang="hr-HR" b="1" dirty="0"/>
              <a:t>Ujedno, znanje o ponašanju ljudi u požaru omogućava bolje planiranje u građevinarstvu sa ciljem izbjegavanja ljudskih žrtva i </a:t>
            </a:r>
            <a:r>
              <a:rPr lang="hr-HR" b="1" dirty="0" err="1"/>
              <a:t>minimaliziranja</a:t>
            </a:r>
            <a:r>
              <a:rPr lang="hr-HR" b="1" dirty="0"/>
              <a:t> materijalnih šteta u požarima. 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Osnovna literatura: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r-HR" dirty="0"/>
              <a:t>1. Antić, M. 2015. „</a:t>
            </a:r>
            <a:r>
              <a:rPr lang="hr-HR" dirty="0" err="1"/>
              <a:t>Contribution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Psihology</a:t>
            </a:r>
            <a:r>
              <a:rPr lang="hr-HR" dirty="0"/>
              <a:t> for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Human </a:t>
            </a:r>
            <a:r>
              <a:rPr lang="hr-HR" dirty="0" err="1"/>
              <a:t>Behavior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Fire</a:t>
            </a:r>
            <a:r>
              <a:rPr lang="hr-HR" dirty="0"/>
              <a:t> </a:t>
            </a:r>
            <a:r>
              <a:rPr lang="hr-HR" dirty="0" err="1"/>
              <a:t>Emergency</a:t>
            </a:r>
            <a:r>
              <a:rPr lang="hr-HR" dirty="0"/>
              <a:t>“, u </a:t>
            </a:r>
            <a:r>
              <a:rPr lang="hr-HR" dirty="0" err="1"/>
              <a:t>Wald</a:t>
            </a:r>
            <a:r>
              <a:rPr lang="hr-HR" dirty="0"/>
              <a:t> F., </a:t>
            </a:r>
            <a:r>
              <a:rPr lang="hr-HR" dirty="0" err="1"/>
              <a:t>Burgess</a:t>
            </a:r>
            <a:r>
              <a:rPr lang="hr-HR" dirty="0"/>
              <a:t> I., Jelčić Rukavina M., </a:t>
            </a:r>
            <a:r>
              <a:rPr lang="hr-HR" dirty="0" err="1"/>
              <a:t>Bjegović</a:t>
            </a:r>
            <a:r>
              <a:rPr lang="hr-HR" dirty="0"/>
              <a:t> D., </a:t>
            </a:r>
            <a:r>
              <a:rPr lang="hr-HR" dirty="0" err="1"/>
              <a:t>Horova</a:t>
            </a:r>
            <a:r>
              <a:rPr lang="hr-HR" dirty="0"/>
              <a:t> K. (</a:t>
            </a:r>
            <a:r>
              <a:rPr lang="hr-HR" dirty="0" err="1"/>
              <a:t>ur</a:t>
            </a:r>
            <a:r>
              <a:rPr lang="hr-HR" dirty="0"/>
              <a:t>.). </a:t>
            </a:r>
            <a:r>
              <a:rPr lang="hr-HR" i="1" dirty="0" err="1"/>
              <a:t>Application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Structural</a:t>
            </a:r>
            <a:r>
              <a:rPr lang="hr-HR" i="1" dirty="0"/>
              <a:t> </a:t>
            </a:r>
            <a:r>
              <a:rPr lang="hr-HR" i="1" dirty="0" err="1"/>
              <a:t>Fire</a:t>
            </a:r>
            <a:r>
              <a:rPr lang="hr-HR" i="1" dirty="0"/>
              <a:t> </a:t>
            </a:r>
            <a:r>
              <a:rPr lang="hr-HR" i="1" dirty="0" err="1"/>
              <a:t>Engineering</a:t>
            </a:r>
            <a:r>
              <a:rPr lang="hr-HR" i="1" dirty="0"/>
              <a:t>: </a:t>
            </a:r>
            <a:r>
              <a:rPr lang="hr-HR" i="1" dirty="0" err="1"/>
              <a:t>Proceedings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the</a:t>
            </a:r>
            <a:r>
              <a:rPr lang="hr-HR" i="1" dirty="0"/>
              <a:t> International </a:t>
            </a:r>
            <a:r>
              <a:rPr lang="hr-HR" i="1" dirty="0" err="1"/>
              <a:t>Conference</a:t>
            </a:r>
            <a:r>
              <a:rPr lang="hr-HR" i="1" dirty="0"/>
              <a:t> </a:t>
            </a:r>
            <a:r>
              <a:rPr lang="hr-HR" i="1" dirty="0" err="1"/>
              <a:t>in</a:t>
            </a:r>
            <a:r>
              <a:rPr lang="hr-HR" i="1" dirty="0"/>
              <a:t> Dubrovnik</a:t>
            </a:r>
            <a:r>
              <a:rPr lang="hr-HR" dirty="0"/>
              <a:t>, 15-16 </a:t>
            </a:r>
            <a:r>
              <a:rPr lang="hr-HR" dirty="0" err="1"/>
              <a:t>October</a:t>
            </a:r>
            <a:r>
              <a:rPr lang="hr-HR" dirty="0"/>
              <a:t> 2015: str. 490-495. Prijevod članka – Predavanja 2018.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Osnovna literatura: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b="1" dirty="0"/>
              <a:t>2. National </a:t>
            </a:r>
            <a:r>
              <a:rPr lang="hr-HR" b="1" dirty="0" err="1"/>
              <a:t>Fire</a:t>
            </a:r>
            <a:r>
              <a:rPr lang="hr-HR" b="1" dirty="0"/>
              <a:t> Protection </a:t>
            </a:r>
            <a:r>
              <a:rPr lang="hr-HR" b="1" dirty="0" err="1"/>
              <a:t>Association</a:t>
            </a:r>
            <a:r>
              <a:rPr lang="hr-HR" b="1" dirty="0"/>
              <a:t> (NFPA). 2003. </a:t>
            </a:r>
            <a:r>
              <a:rPr lang="hr-HR" b="1" i="1" dirty="0"/>
              <a:t>Human </a:t>
            </a:r>
            <a:r>
              <a:rPr lang="hr-HR" b="1" i="1" dirty="0" err="1"/>
              <a:t>Behavior</a:t>
            </a:r>
            <a:r>
              <a:rPr lang="hr-HR" b="1" i="1" dirty="0"/>
              <a:t> </a:t>
            </a:r>
            <a:r>
              <a:rPr lang="hr-HR" b="1" i="1" dirty="0" err="1"/>
              <a:t>in</a:t>
            </a:r>
            <a:r>
              <a:rPr lang="hr-HR" b="1" i="1" dirty="0"/>
              <a:t> </a:t>
            </a:r>
            <a:r>
              <a:rPr lang="hr-HR" b="1" i="1" dirty="0" err="1"/>
              <a:t>Fire</a:t>
            </a:r>
            <a:r>
              <a:rPr lang="hr-HR" b="1" i="1" dirty="0"/>
              <a:t> </a:t>
            </a:r>
            <a:r>
              <a:rPr lang="hr-HR" b="1" i="1" dirty="0" err="1"/>
              <a:t>Emergencies</a:t>
            </a:r>
            <a:r>
              <a:rPr lang="hr-HR" b="1" dirty="0"/>
              <a:t>. </a:t>
            </a:r>
            <a:r>
              <a:rPr lang="hr-HR" b="1" dirty="0" err="1"/>
              <a:t>Quincy</a:t>
            </a:r>
            <a:r>
              <a:rPr lang="hr-HR" b="1" dirty="0"/>
              <a:t>, USA.</a:t>
            </a:r>
          </a:p>
          <a:p>
            <a:pPr marL="0" indent="0" algn="just">
              <a:buNone/>
            </a:pPr>
            <a:r>
              <a:rPr lang="hr-HR" b="1" dirty="0"/>
              <a:t>3. </a:t>
            </a:r>
            <a:r>
              <a:rPr lang="hr-HR" b="1" dirty="0" err="1"/>
              <a:t>Rasbach</a:t>
            </a:r>
            <a:r>
              <a:rPr lang="hr-HR" b="1" dirty="0"/>
              <a:t>, D. J., G. </a:t>
            </a:r>
            <a:r>
              <a:rPr lang="hr-HR" b="1" dirty="0" err="1"/>
              <a:t>Ramachandaran</a:t>
            </a:r>
            <a:r>
              <a:rPr lang="hr-HR" b="1" dirty="0"/>
              <a:t>, J.M. </a:t>
            </a:r>
            <a:r>
              <a:rPr lang="hr-HR" b="1" dirty="0" err="1"/>
              <a:t>Watts</a:t>
            </a:r>
            <a:r>
              <a:rPr lang="hr-HR" b="1" dirty="0"/>
              <a:t> i M. </a:t>
            </a:r>
            <a:r>
              <a:rPr lang="hr-HR" b="1" dirty="0" err="1"/>
              <a:t>Law</a:t>
            </a:r>
            <a:r>
              <a:rPr lang="hr-HR" b="1" dirty="0"/>
              <a:t>. 2004. </a:t>
            </a:r>
            <a:r>
              <a:rPr lang="hr-HR" b="1" i="1" dirty="0" err="1"/>
              <a:t>Evaluation</a:t>
            </a:r>
            <a:r>
              <a:rPr lang="hr-HR" b="1" i="1" dirty="0"/>
              <a:t> </a:t>
            </a:r>
            <a:r>
              <a:rPr lang="hr-HR" b="1" i="1" dirty="0" err="1"/>
              <a:t>of</a:t>
            </a:r>
            <a:r>
              <a:rPr lang="hr-HR" b="1" i="1" dirty="0"/>
              <a:t> </a:t>
            </a:r>
            <a:r>
              <a:rPr lang="hr-HR" b="1" i="1" dirty="0" err="1"/>
              <a:t>Fire</a:t>
            </a:r>
            <a:r>
              <a:rPr lang="hr-HR" b="1" i="1" dirty="0"/>
              <a:t> </a:t>
            </a:r>
            <a:r>
              <a:rPr lang="hr-HR" b="1" i="1" dirty="0" err="1"/>
              <a:t>Safety</a:t>
            </a:r>
            <a:r>
              <a:rPr lang="hr-HR" b="1" dirty="0"/>
              <a:t>. </a:t>
            </a:r>
            <a:r>
              <a:rPr lang="hr-HR" b="1" dirty="0" err="1"/>
              <a:t>Chichester</a:t>
            </a:r>
            <a:r>
              <a:rPr lang="hr-HR" b="1" dirty="0"/>
              <a:t>, UK: </a:t>
            </a:r>
            <a:r>
              <a:rPr lang="hr-HR" b="1" dirty="0" err="1"/>
              <a:t>Wiley&amp;Sons</a:t>
            </a:r>
            <a:r>
              <a:rPr lang="hr-HR" b="1" dirty="0"/>
              <a:t>.</a:t>
            </a:r>
          </a:p>
          <a:p>
            <a:pPr marL="0" indent="0" algn="just">
              <a:buNone/>
            </a:pPr>
            <a:r>
              <a:rPr lang="hr-HR" b="1" dirty="0"/>
              <a:t>4. </a:t>
            </a:r>
            <a:r>
              <a:rPr lang="hr-HR" b="1" i="1" dirty="0"/>
              <a:t>WTC </a:t>
            </a:r>
            <a:r>
              <a:rPr lang="hr-HR" b="1" i="1" dirty="0" err="1"/>
              <a:t>Disaster</a:t>
            </a:r>
            <a:r>
              <a:rPr lang="hr-HR" b="1" i="1" dirty="0"/>
              <a:t> </a:t>
            </a:r>
            <a:r>
              <a:rPr lang="hr-HR" b="1" i="1" dirty="0" err="1"/>
              <a:t>Study</a:t>
            </a:r>
            <a:r>
              <a:rPr lang="hr-HR" b="1" dirty="0"/>
              <a:t>; studija je dostupna na: https://www.nist.gov/topics/disaster-failure-studies/world-trade-center-disaster-study</a:t>
            </a:r>
            <a:endParaRPr lang="en-US" b="1" dirty="0"/>
          </a:p>
          <a:p>
            <a:pPr marL="0" indent="0" algn="just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Dopunska literatura: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hr-HR" b="1" dirty="0" err="1"/>
              <a:t>Aronson</a:t>
            </a:r>
            <a:r>
              <a:rPr lang="hr-HR" b="1" dirty="0"/>
              <a:t>, E., T. D. Wilson i R. M. </a:t>
            </a:r>
            <a:r>
              <a:rPr lang="hr-HR" b="1" dirty="0" err="1"/>
              <a:t>Akert</a:t>
            </a:r>
            <a:r>
              <a:rPr lang="hr-HR" b="1" dirty="0"/>
              <a:t>. 2005. </a:t>
            </a:r>
            <a:r>
              <a:rPr lang="hr-HR" b="1" i="1" dirty="0"/>
              <a:t>Socijalna psihologija</a:t>
            </a:r>
            <a:r>
              <a:rPr lang="hr-HR" b="1" dirty="0"/>
              <a:t>. Zagreb: Mate.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hr-HR" b="1" dirty="0" err="1"/>
              <a:t>Zvonarević</a:t>
            </a:r>
            <a:r>
              <a:rPr lang="hr-HR" b="1" dirty="0"/>
              <a:t>, M. 1989. </a:t>
            </a:r>
            <a:r>
              <a:rPr lang="hr-HR" b="1" i="1" dirty="0"/>
              <a:t>Socijalna psihologija</a:t>
            </a:r>
            <a:r>
              <a:rPr lang="hr-HR" b="1" dirty="0"/>
              <a:t>. Zagreb: Školska knjiga.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hr-HR" b="1" dirty="0"/>
              <a:t>Pavlina Ž. i Z. </a:t>
            </a:r>
            <a:r>
              <a:rPr lang="hr-HR" b="1" dirty="0" err="1"/>
              <a:t>Komar</a:t>
            </a:r>
            <a:r>
              <a:rPr lang="hr-HR" b="1" dirty="0"/>
              <a:t>. 2000. </a:t>
            </a:r>
            <a:r>
              <a:rPr lang="hr-HR" b="1" i="1" dirty="0"/>
              <a:t>Vojna psihologija</a:t>
            </a:r>
            <a:r>
              <a:rPr lang="hr-HR" b="1" dirty="0"/>
              <a:t>. Zagreb: MORH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hr-HR" b="1" dirty="0"/>
              <a:t>Power </a:t>
            </a:r>
            <a:r>
              <a:rPr lang="hr-HR" b="1" dirty="0" err="1"/>
              <a:t>point</a:t>
            </a:r>
            <a:r>
              <a:rPr lang="hr-HR" b="1" dirty="0"/>
              <a:t> prezentacije.</a:t>
            </a:r>
            <a:endParaRPr lang="en-US" b="1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b="1" dirty="0"/>
            </a:br>
            <a:r>
              <a:rPr lang="hr-HR" b="1" dirty="0"/>
              <a:t>Obaveze studenata i način ocjenjivanja:</a:t>
            </a:r>
            <a:br>
              <a:rPr lang="hr-HR" b="1" i="1" dirty="0"/>
            </a:b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hr-HR" b="1" dirty="0"/>
              <a:t>Završni ispit (3. lipnja u 9.00): 60%;</a:t>
            </a:r>
          </a:p>
          <a:p>
            <a:pPr lvl="0" algn="just"/>
            <a:r>
              <a:rPr lang="hr-HR" b="1" dirty="0"/>
              <a:t>Grupni projekt: 35%;</a:t>
            </a:r>
          </a:p>
          <a:p>
            <a:pPr lvl="0" algn="just"/>
            <a:r>
              <a:rPr lang="hr-HR" b="1" dirty="0"/>
              <a:t>Aktivnost na seminarima i nastavi: 5%.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858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PONAŠANJE LJUDI U POŽARIMA</vt:lpstr>
      <vt:lpstr>UVOD</vt:lpstr>
      <vt:lpstr>Zašto je važno proučavati ponašanje ljudi u požarima?</vt:lpstr>
      <vt:lpstr>Zašto je važno proučavati ponašanje ljudi u požarima?</vt:lpstr>
      <vt:lpstr>Nastavni cilj kolegija: </vt:lpstr>
      <vt:lpstr>Osnovna literatura: </vt:lpstr>
      <vt:lpstr>Osnovna literatura: </vt:lpstr>
      <vt:lpstr>Dopunska literatura: </vt:lpstr>
      <vt:lpstr> Obaveze studenata i način ocjenjivanja: </vt:lpstr>
      <vt:lpstr>Obaveze studenata</vt:lpstr>
      <vt:lpstr>Nastavne teme</vt:lpstr>
      <vt:lpstr>Nastavne teme</vt:lpstr>
      <vt:lpstr>Nastavne teme</vt:lpstr>
      <vt:lpstr>Nastavne teme</vt:lpstr>
      <vt:lpstr>Teme grupnih projekata</vt:lpstr>
      <vt:lpstr>Što treba napraviti? </vt:lpstr>
      <vt:lpstr>Kontakti: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Nastavni plan</dc:title>
  <dc:creator>User</dc:creator>
  <cp:lastModifiedBy>Miljenko Antić</cp:lastModifiedBy>
  <cp:revision>37</cp:revision>
  <dcterms:created xsi:type="dcterms:W3CDTF">2010-05-06T19:58:40Z</dcterms:created>
  <dcterms:modified xsi:type="dcterms:W3CDTF">2023-05-25T15:16:45Z</dcterms:modified>
</cp:coreProperties>
</file>