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5" r:id="rId3"/>
    <p:sldId id="276" r:id="rId4"/>
    <p:sldId id="277" r:id="rId5"/>
    <p:sldId id="280" r:id="rId6"/>
    <p:sldId id="281" r:id="rId7"/>
    <p:sldId id="290" r:id="rId8"/>
    <p:sldId id="282" r:id="rId9"/>
    <p:sldId id="283" r:id="rId10"/>
    <p:sldId id="284" r:id="rId11"/>
    <p:sldId id="285" r:id="rId12"/>
    <p:sldId id="289" r:id="rId13"/>
    <p:sldId id="287" r:id="rId14"/>
    <p:sldId id="288" r:id="rId15"/>
    <p:sldId id="274" r:id="rId16"/>
    <p:sldId id="273" r:id="rId17"/>
    <p:sldId id="305" r:id="rId18"/>
    <p:sldId id="306" r:id="rId19"/>
    <p:sldId id="299" r:id="rId20"/>
    <p:sldId id="304" r:id="rId21"/>
    <p:sldId id="300" r:id="rId22"/>
    <p:sldId id="293" r:id="rId23"/>
    <p:sldId id="292" r:id="rId24"/>
    <p:sldId id="303" r:id="rId25"/>
    <p:sldId id="269" r:id="rId26"/>
    <p:sldId id="260" r:id="rId27"/>
    <p:sldId id="294" r:id="rId28"/>
    <p:sldId id="295" r:id="rId29"/>
    <p:sldId id="297" r:id="rId30"/>
    <p:sldId id="298" r:id="rId31"/>
    <p:sldId id="307" r:id="rId32"/>
    <p:sldId id="309" r:id="rId3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9" autoAdjust="0"/>
    <p:restoredTop sz="94660"/>
  </p:normalViewPr>
  <p:slideViewPr>
    <p:cSldViewPr>
      <p:cViewPr varScale="1">
        <p:scale>
          <a:sx n="109" d="100"/>
          <a:sy n="109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3577-8F44-434D-9D50-A8F7E1FA2DC3}" type="datetimeFigureOut">
              <a:rPr lang="sr-Latn-CS" smtClean="0"/>
              <a:pPr/>
              <a:t>7.10.2020.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5FF7-0A93-43CC-82F5-0702504795B0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3577-8F44-434D-9D50-A8F7E1FA2DC3}" type="datetimeFigureOut">
              <a:rPr lang="sr-Latn-CS" smtClean="0"/>
              <a:pPr/>
              <a:t>7.10.2020.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5FF7-0A93-43CC-82F5-0702504795B0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3577-8F44-434D-9D50-A8F7E1FA2DC3}" type="datetimeFigureOut">
              <a:rPr lang="sr-Latn-CS" smtClean="0"/>
              <a:pPr/>
              <a:t>7.10.2020.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5FF7-0A93-43CC-82F5-0702504795B0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3577-8F44-434D-9D50-A8F7E1FA2DC3}" type="datetimeFigureOut">
              <a:rPr lang="sr-Latn-CS" smtClean="0"/>
              <a:pPr/>
              <a:t>7.10.2020.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5FF7-0A93-43CC-82F5-0702504795B0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3577-8F44-434D-9D50-A8F7E1FA2DC3}" type="datetimeFigureOut">
              <a:rPr lang="sr-Latn-CS" smtClean="0"/>
              <a:pPr/>
              <a:t>7.10.2020.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5FF7-0A93-43CC-82F5-0702504795B0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3577-8F44-434D-9D50-A8F7E1FA2DC3}" type="datetimeFigureOut">
              <a:rPr lang="sr-Latn-CS" smtClean="0"/>
              <a:pPr/>
              <a:t>7.10.2020.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5FF7-0A93-43CC-82F5-0702504795B0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3577-8F44-434D-9D50-A8F7E1FA2DC3}" type="datetimeFigureOut">
              <a:rPr lang="sr-Latn-CS" smtClean="0"/>
              <a:pPr/>
              <a:t>7.10.2020.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5FF7-0A93-43CC-82F5-0702504795B0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3577-8F44-434D-9D50-A8F7E1FA2DC3}" type="datetimeFigureOut">
              <a:rPr lang="sr-Latn-CS" smtClean="0"/>
              <a:pPr/>
              <a:t>7.10.2020.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5FF7-0A93-43CC-82F5-0702504795B0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3577-8F44-434D-9D50-A8F7E1FA2DC3}" type="datetimeFigureOut">
              <a:rPr lang="sr-Latn-CS" smtClean="0"/>
              <a:pPr/>
              <a:t>7.10.2020.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5FF7-0A93-43CC-82F5-0702504795B0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3577-8F44-434D-9D50-A8F7E1FA2DC3}" type="datetimeFigureOut">
              <a:rPr lang="sr-Latn-CS" smtClean="0"/>
              <a:pPr/>
              <a:t>7.10.2020.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D5FF7-0A93-43CC-82F5-0702504795B0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E063577-8F44-434D-9D50-A8F7E1FA2DC3}" type="datetimeFigureOut">
              <a:rPr lang="sr-Latn-CS" smtClean="0"/>
              <a:pPr/>
              <a:t>7.10.2020.</a:t>
            </a:fld>
            <a:endParaRPr lang="hr-HR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F5D5FF7-0A93-43CC-82F5-0702504795B0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E063577-8F44-434D-9D50-A8F7E1FA2DC3}" type="datetimeFigureOut">
              <a:rPr lang="sr-Latn-CS" smtClean="0"/>
              <a:pPr/>
              <a:t>7.10.2020.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F5D5FF7-0A93-43CC-82F5-0702504795B0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ntic@grad.h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/>
              <a:t>SOCIOLOGIJA ORGANIZACIJE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Nastavne teme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hr-HR" b="1" dirty="0"/>
              <a:t>6. </a:t>
            </a:r>
            <a:r>
              <a:rPr lang="hr-HR" b="1" u="sng" dirty="0"/>
              <a:t>Seminar – Simboli organizacijske kulture</a:t>
            </a:r>
            <a:r>
              <a:rPr lang="hr-HR" b="1" dirty="0"/>
              <a:t>, Sikavica(2), 745-50</a:t>
            </a:r>
          </a:p>
          <a:p>
            <a:pPr algn="just"/>
            <a:r>
              <a:rPr lang="hr-HR" b="1" dirty="0"/>
              <a:t>Kultura</a:t>
            </a:r>
          </a:p>
          <a:p>
            <a:pPr algn="just"/>
            <a:r>
              <a:rPr lang="hr-HR" b="1" dirty="0"/>
              <a:t>Organizacijska kultura </a:t>
            </a:r>
          </a:p>
          <a:p>
            <a:pPr marL="118872" indent="0" algn="just">
              <a:buNone/>
            </a:pPr>
            <a:endParaRPr lang="hr-HR" b="1" dirty="0"/>
          </a:p>
          <a:p>
            <a:pPr algn="just">
              <a:buNone/>
            </a:pPr>
            <a:r>
              <a:rPr lang="hr-HR" b="1" dirty="0"/>
              <a:t>7. Nastajanje i održavanje organizacijske kulture</a:t>
            </a:r>
          </a:p>
          <a:p>
            <a:pPr algn="just"/>
            <a:r>
              <a:rPr lang="hr-HR" b="1" dirty="0"/>
              <a:t>Značenje organizacijske kulture; </a:t>
            </a:r>
          </a:p>
          <a:p>
            <a:pPr algn="just"/>
            <a:r>
              <a:rPr lang="hr-HR" b="1" dirty="0"/>
              <a:t>Utjecaj nacionalne kulture na organizacijsku kulturu;</a:t>
            </a:r>
          </a:p>
          <a:p>
            <a:pPr algn="just"/>
            <a:r>
              <a:rPr lang="hr-HR" b="1" dirty="0"/>
              <a:t>Seminar – OTMC19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Nastavne teme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hr-HR" b="1" dirty="0"/>
              <a:t>8. Primjeri organizacijskih kultura (1)</a:t>
            </a:r>
          </a:p>
          <a:p>
            <a:pPr algn="just"/>
            <a:r>
              <a:rPr lang="hr-HR" b="1" dirty="0"/>
              <a:t>Primjeri organizacijskih kultura (2)</a:t>
            </a:r>
          </a:p>
          <a:p>
            <a:pPr algn="just"/>
            <a:r>
              <a:rPr lang="hr-HR" b="1" dirty="0"/>
              <a:t>Seminar - </a:t>
            </a:r>
            <a:r>
              <a:rPr lang="hr-HR" b="1" u="sng" dirty="0"/>
              <a:t>Organizacijska kultura Građevinskog fakulteta</a:t>
            </a:r>
            <a:r>
              <a:rPr lang="hr-HR" b="1" dirty="0"/>
              <a:t>, (Građevinski)</a:t>
            </a:r>
          </a:p>
          <a:p>
            <a:pPr algn="just">
              <a:buNone/>
            </a:pPr>
            <a:r>
              <a:rPr lang="hr-HR" b="1" dirty="0"/>
              <a:t>9. Primjeri organizacijskih kultura (3)</a:t>
            </a:r>
          </a:p>
          <a:p>
            <a:pPr algn="just"/>
            <a:r>
              <a:rPr lang="hr-HR" b="1" u="sng" dirty="0"/>
              <a:t>Uloga i mijenjanje organizacijske kulture</a:t>
            </a:r>
            <a:r>
              <a:rPr lang="hr-HR" b="1" dirty="0"/>
              <a:t>, Sikavica, str. 751-61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Nastavne teme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hr-HR" b="1" dirty="0"/>
              <a:t>10. Seminar – </a:t>
            </a:r>
            <a:r>
              <a:rPr lang="hr-HR" b="1" u="sng" dirty="0"/>
              <a:t>Pitanja o poslovnoj etici </a:t>
            </a:r>
            <a:r>
              <a:rPr lang="hr-HR" b="1" dirty="0"/>
              <a:t>Poslovna etika</a:t>
            </a:r>
          </a:p>
          <a:p>
            <a:pPr algn="just"/>
            <a:r>
              <a:rPr lang="hr-HR" b="1" dirty="0"/>
              <a:t>Primjeri etičkih dilema u poslovnoj etici</a:t>
            </a:r>
          </a:p>
          <a:p>
            <a:pPr marL="118872" indent="0" algn="just">
              <a:buNone/>
            </a:pPr>
            <a:endParaRPr lang="hr-HR" b="1" dirty="0"/>
          </a:p>
          <a:p>
            <a:pPr algn="just">
              <a:buNone/>
            </a:pPr>
            <a:r>
              <a:rPr lang="hr-HR" b="1" dirty="0"/>
              <a:t>11. Seminar –</a:t>
            </a:r>
            <a:r>
              <a:rPr lang="en-US" b="1" dirty="0"/>
              <a:t> </a:t>
            </a:r>
            <a:r>
              <a:rPr lang="hr-HR" b="1" dirty="0" err="1"/>
              <a:t>Is</a:t>
            </a:r>
            <a:r>
              <a:rPr lang="hr-HR" b="1" dirty="0"/>
              <a:t> </a:t>
            </a:r>
            <a:r>
              <a:rPr lang="hr-HR" b="1" dirty="0" err="1"/>
              <a:t>ethical</a:t>
            </a:r>
            <a:r>
              <a:rPr lang="hr-HR" b="1" dirty="0"/>
              <a:t> </a:t>
            </a:r>
            <a:r>
              <a:rPr lang="hr-HR" b="1" dirty="0" err="1"/>
              <a:t>behavior</a:t>
            </a:r>
            <a:r>
              <a:rPr lang="hr-HR" b="1" dirty="0"/>
              <a:t> </a:t>
            </a:r>
            <a:r>
              <a:rPr lang="hr-HR" b="1" dirty="0" err="1"/>
              <a:t>profitable</a:t>
            </a:r>
            <a:r>
              <a:rPr lang="hr-HR" b="1" dirty="0"/>
              <a:t> </a:t>
            </a:r>
            <a:r>
              <a:rPr lang="hr-HR" b="1" dirty="0" err="1"/>
              <a:t>in</a:t>
            </a:r>
            <a:r>
              <a:rPr lang="hr-HR" b="1" dirty="0"/>
              <a:t> </a:t>
            </a:r>
            <a:r>
              <a:rPr lang="hr-HR" b="1" dirty="0" err="1"/>
              <a:t>construction</a:t>
            </a:r>
            <a:r>
              <a:rPr lang="hr-HR" b="1" dirty="0"/>
              <a:t>? (Antić, OTMC)</a:t>
            </a:r>
            <a:endParaRPr lang="en-US" b="1" dirty="0"/>
          </a:p>
          <a:p>
            <a:pPr algn="just"/>
            <a:r>
              <a:rPr lang="hr-HR" b="1" dirty="0"/>
              <a:t>Moć</a:t>
            </a:r>
          </a:p>
          <a:p>
            <a:pPr algn="just"/>
            <a:r>
              <a:rPr lang="hr-HR" b="1" dirty="0"/>
              <a:t>Moć u organizaciji</a:t>
            </a:r>
          </a:p>
          <a:p>
            <a:pPr marL="118872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Nastavne teme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hr-HR" b="1" dirty="0"/>
              <a:t>12. Seminar – </a:t>
            </a:r>
            <a:r>
              <a:rPr lang="hr-HR" b="1" u="sng" dirty="0"/>
              <a:t>Psihosocijalne osobine vođa</a:t>
            </a:r>
            <a:r>
              <a:rPr lang="hr-HR" b="1" dirty="0"/>
              <a:t>, </a:t>
            </a:r>
            <a:r>
              <a:rPr lang="hr-HR" b="1" dirty="0" err="1"/>
              <a:t>Zvonarević</a:t>
            </a:r>
            <a:r>
              <a:rPr lang="hr-HR" b="1" dirty="0"/>
              <a:t>(2) i </a:t>
            </a:r>
            <a:r>
              <a:rPr lang="en-US" b="1" dirty="0"/>
              <a:t>Aronson</a:t>
            </a:r>
            <a:r>
              <a:rPr lang="hr-HR" b="1" dirty="0"/>
              <a:t>(2)</a:t>
            </a:r>
          </a:p>
          <a:p>
            <a:pPr algn="just"/>
            <a:r>
              <a:rPr lang="hr-HR" b="1" dirty="0"/>
              <a:t>Upravljanje organizacijom </a:t>
            </a:r>
          </a:p>
          <a:p>
            <a:pPr marL="118872" indent="0" algn="just">
              <a:buNone/>
            </a:pPr>
            <a:endParaRPr lang="hr-HR" b="1" dirty="0"/>
          </a:p>
          <a:p>
            <a:pPr algn="just">
              <a:buNone/>
            </a:pPr>
            <a:r>
              <a:rPr lang="hr-HR" b="1" dirty="0"/>
              <a:t>13. Globalizacija</a:t>
            </a:r>
          </a:p>
          <a:p>
            <a:pPr algn="just"/>
            <a:r>
              <a:rPr lang="hr-HR" b="1" dirty="0"/>
              <a:t>Poslovna organizacija u eri globalizacije Seminar: </a:t>
            </a:r>
            <a:r>
              <a:rPr lang="hr-HR" b="1" u="sng" dirty="0"/>
              <a:t>Tehnologija i organizacija</a:t>
            </a:r>
            <a:r>
              <a:rPr lang="hr-HR" b="1" dirty="0"/>
              <a:t>, </a:t>
            </a:r>
            <a:r>
              <a:rPr lang="hr-HR" b="1" dirty="0" err="1"/>
              <a:t>Jones</a:t>
            </a:r>
            <a:r>
              <a:rPr lang="hr-HR" b="1" dirty="0"/>
              <a:t> (</a:t>
            </a:r>
            <a:r>
              <a:rPr lang="hr-HR" b="1" dirty="0" err="1"/>
              <a:t>Amazon</a:t>
            </a:r>
            <a:r>
              <a:rPr lang="hr-HR" b="1" dirty="0"/>
              <a:t>), 21, 69, 114, 161, 240, 347, 424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Nastavne teme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hr-HR" b="1" dirty="0"/>
              <a:t>14. Razvoj organizacija: nastanak, rast, pad i propast organizacija</a:t>
            </a:r>
          </a:p>
          <a:p>
            <a:pPr algn="just"/>
            <a:r>
              <a:rPr lang="hr-HR" b="1" dirty="0"/>
              <a:t>Budućnost organizacija</a:t>
            </a:r>
          </a:p>
          <a:p>
            <a:pPr algn="just"/>
            <a:r>
              <a:rPr lang="hr-HR" b="1" dirty="0"/>
              <a:t>Seminar: diskusija o svim obrađenim temama</a:t>
            </a:r>
          </a:p>
          <a:p>
            <a:pPr algn="just"/>
            <a:endParaRPr lang="hr-HR" b="1" dirty="0"/>
          </a:p>
          <a:p>
            <a:pPr algn="just"/>
            <a:r>
              <a:rPr lang="hr-HR" b="1" dirty="0"/>
              <a:t>15. Potpisi, ocjenjivanje nastavnika</a:t>
            </a:r>
          </a:p>
          <a:p>
            <a:pPr algn="just"/>
            <a:r>
              <a:rPr lang="hr-HR" b="1" dirty="0"/>
              <a:t>Drugi kolokvij</a:t>
            </a:r>
          </a:p>
          <a:p>
            <a:pPr algn="just"/>
            <a:r>
              <a:rPr lang="hr-HR" b="1" dirty="0"/>
              <a:t>Popravni kolokvij</a:t>
            </a:r>
          </a:p>
          <a:p>
            <a:pPr algn="just"/>
            <a:endParaRPr lang="hr-HR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/>
              <a:t/>
            </a:r>
            <a:br>
              <a:rPr lang="hr-HR" i="1" dirty="0"/>
            </a:br>
            <a:r>
              <a:rPr lang="hr-HR" dirty="0"/>
              <a:t>Osnovna literatura:</a:t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33222" indent="-514350" algn="just">
              <a:buFont typeface="+mj-lt"/>
              <a:buAutoNum type="arabicPeriod"/>
            </a:pPr>
            <a:r>
              <a:rPr lang="hr-HR" b="1" dirty="0"/>
              <a:t>Sikavica, Pere. 2011. </a:t>
            </a:r>
            <a:r>
              <a:rPr lang="hr-HR" b="1" i="1" dirty="0"/>
              <a:t>Organizacija</a:t>
            </a:r>
            <a:r>
              <a:rPr lang="hr-HR" b="1" dirty="0"/>
              <a:t>. </a:t>
            </a:r>
          </a:p>
          <a:p>
            <a:pPr algn="just"/>
            <a:r>
              <a:rPr lang="hr-HR" b="1" dirty="0"/>
              <a:t>Dopunska literatura:</a:t>
            </a:r>
          </a:p>
          <a:p>
            <a:pPr marL="633222" indent="-514350" algn="just">
              <a:buAutoNum type="arabicPeriod"/>
            </a:pPr>
            <a:r>
              <a:rPr lang="hr-HR" b="1" dirty="0" err="1"/>
              <a:t>Janićijević</a:t>
            </a:r>
            <a:r>
              <a:rPr lang="hr-HR" b="1" dirty="0"/>
              <a:t>, Nebojša, Organizaciona kultura i menadžment.</a:t>
            </a:r>
          </a:p>
          <a:p>
            <a:pPr marL="633222" indent="-514350" algn="just">
              <a:buAutoNum type="arabicPeriod"/>
            </a:pPr>
            <a:r>
              <a:rPr lang="hr-HR" b="1" dirty="0"/>
              <a:t> Jones, </a:t>
            </a:r>
            <a:r>
              <a:rPr lang="hr-HR" b="1" dirty="0" err="1"/>
              <a:t>Gareth</a:t>
            </a:r>
            <a:r>
              <a:rPr lang="hr-HR" b="1" dirty="0"/>
              <a:t> R. 2004. </a:t>
            </a:r>
            <a:r>
              <a:rPr lang="hr-HR" b="1" i="1" dirty="0" err="1"/>
              <a:t>Organizational</a:t>
            </a:r>
            <a:r>
              <a:rPr lang="hr-HR" b="1" i="1" dirty="0"/>
              <a:t> </a:t>
            </a:r>
            <a:r>
              <a:rPr lang="hr-HR" b="1" i="1" dirty="0" err="1"/>
              <a:t>Theory</a:t>
            </a:r>
            <a:r>
              <a:rPr lang="hr-HR" b="1" i="1" dirty="0"/>
              <a:t>, </a:t>
            </a:r>
            <a:r>
              <a:rPr lang="hr-HR" b="1" i="1" dirty="0" err="1"/>
              <a:t>Design</a:t>
            </a:r>
            <a:r>
              <a:rPr lang="hr-HR" b="1" i="1" dirty="0"/>
              <a:t> </a:t>
            </a:r>
            <a:r>
              <a:rPr lang="hr-HR" b="1" i="1" dirty="0" err="1"/>
              <a:t>and</a:t>
            </a:r>
            <a:r>
              <a:rPr lang="hr-HR" b="1" i="1" dirty="0"/>
              <a:t> </a:t>
            </a:r>
            <a:r>
              <a:rPr lang="hr-HR" b="1" i="1" dirty="0" err="1"/>
              <a:t>Change</a:t>
            </a:r>
            <a:r>
              <a:rPr lang="hr-HR" b="1" dirty="0"/>
              <a:t>. </a:t>
            </a:r>
          </a:p>
          <a:p>
            <a:pPr marL="633222" indent="-514350" algn="just">
              <a:buFont typeface="+mj-lt"/>
              <a:buAutoNum type="arabicPeriod"/>
            </a:pPr>
            <a:r>
              <a:rPr lang="hr-HR" b="1" dirty="0" err="1"/>
              <a:t>Aronson</a:t>
            </a:r>
            <a:r>
              <a:rPr lang="hr-HR" b="1" dirty="0"/>
              <a:t> i dr. 2005. </a:t>
            </a:r>
            <a:r>
              <a:rPr lang="hr-HR" b="1" i="1" dirty="0"/>
              <a:t>Socijalna psihologija.</a:t>
            </a:r>
          </a:p>
          <a:p>
            <a:pPr marL="633222" indent="-514350" algn="just">
              <a:buFont typeface="+mj-lt"/>
              <a:buAutoNum type="arabicPeriod"/>
            </a:pPr>
            <a:r>
              <a:rPr lang="hr-HR" b="1" dirty="0" err="1"/>
              <a:t>Zvonarević</a:t>
            </a:r>
            <a:r>
              <a:rPr lang="hr-HR" b="1" dirty="0"/>
              <a:t>, Mladen. 1989. </a:t>
            </a:r>
            <a:r>
              <a:rPr lang="hr-HR" b="1" i="1" dirty="0"/>
              <a:t>Socijalna psihologija</a:t>
            </a:r>
            <a:r>
              <a:rPr lang="hr-HR" b="1" dirty="0"/>
              <a:t>. </a:t>
            </a:r>
          </a:p>
          <a:p>
            <a:pPr marL="633222" indent="-514350" algn="just">
              <a:buFont typeface="+mj-lt"/>
              <a:buAutoNum type="arabicPeriod"/>
            </a:pPr>
            <a:r>
              <a:rPr lang="hr-HR" b="1" dirty="0" err="1"/>
              <a:t>Buchanan</a:t>
            </a:r>
            <a:r>
              <a:rPr lang="hr-HR" b="1" dirty="0"/>
              <a:t>, David i Andrej </a:t>
            </a:r>
            <a:r>
              <a:rPr lang="hr-HR" b="1" dirty="0" err="1"/>
              <a:t>Huczynski</a:t>
            </a:r>
            <a:r>
              <a:rPr lang="hr-HR" b="1" dirty="0"/>
              <a:t>. 1997. </a:t>
            </a:r>
            <a:r>
              <a:rPr lang="hr-HR" b="1" i="1" dirty="0" err="1"/>
              <a:t>Organizational</a:t>
            </a:r>
            <a:r>
              <a:rPr lang="hr-HR" b="1" i="1" dirty="0"/>
              <a:t> </a:t>
            </a:r>
            <a:r>
              <a:rPr lang="hr-HR" b="1" i="1" dirty="0" err="1"/>
              <a:t>Behavior</a:t>
            </a:r>
            <a:r>
              <a:rPr lang="hr-HR" b="1" dirty="0"/>
              <a:t>.</a:t>
            </a:r>
          </a:p>
          <a:p>
            <a:pPr marL="633222" indent="-514350" algn="just">
              <a:buFont typeface="+mj-lt"/>
              <a:buAutoNum type="arabicPeriod"/>
            </a:pPr>
            <a:r>
              <a:rPr lang="hr-HR" b="1" dirty="0"/>
              <a:t>Bilješke s predavanja (na mojoj </a:t>
            </a:r>
            <a:r>
              <a:rPr lang="hr-HR" b="1" dirty="0" err="1"/>
              <a:t>internet</a:t>
            </a:r>
            <a:r>
              <a:rPr lang="hr-HR" b="1" dirty="0"/>
              <a:t> stranici).</a:t>
            </a:r>
          </a:p>
          <a:p>
            <a:pPr marL="633222" indent="-514350">
              <a:buNone/>
            </a:pP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98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/>
              <a:t/>
            </a:r>
            <a:br>
              <a:rPr lang="hr-HR" i="1" dirty="0"/>
            </a:br>
            <a:r>
              <a:rPr lang="hr-HR" dirty="0"/>
              <a:t>Nastavni ciljevi kolegija:</a:t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/>
              <a:t>Temeljni cilj nastave je osposobljavane budućih građevinskih inženjera za upravljanje građevinskim organizacijama.</a:t>
            </a:r>
          </a:p>
          <a:p>
            <a:pPr algn="just"/>
            <a:r>
              <a:rPr lang="hr-HR" b="1" dirty="0"/>
              <a:t>Zbog toga predmet Sociologija organizacije pruža uvid u osnovna znanja iz sociologije, socijalne psihologije i teorije organizacije. </a:t>
            </a:r>
          </a:p>
          <a:p>
            <a:pPr algn="just"/>
            <a:r>
              <a:rPr lang="hr-HR" b="1" dirty="0"/>
              <a:t>Istraživat ćemo ponašanje ljudi unutar organizacija i načine na koji se može utjecati na njihovo ponašanje.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25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Organizacijska kultura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Pletivo;</a:t>
            </a:r>
          </a:p>
          <a:p>
            <a:r>
              <a:rPr lang="hr-HR" b="1" dirty="0"/>
              <a:t>Koreja;</a:t>
            </a:r>
          </a:p>
          <a:p>
            <a:r>
              <a:rPr lang="hr-HR" b="1" dirty="0"/>
              <a:t>Oslovljavanje;</a:t>
            </a:r>
          </a:p>
          <a:p>
            <a:r>
              <a:rPr lang="hr-HR" b="1" dirty="0"/>
              <a:t>Pravila oblačenja;</a:t>
            </a:r>
          </a:p>
          <a:p>
            <a:r>
              <a:rPr lang="hr-HR" b="1" dirty="0"/>
              <a:t>Eksperiment;</a:t>
            </a:r>
          </a:p>
          <a:p>
            <a:r>
              <a:rPr lang="hr-HR" b="1" dirty="0"/>
              <a:t>Imate li vi svoju kulturu?;</a:t>
            </a:r>
          </a:p>
          <a:p>
            <a:r>
              <a:rPr lang="hr-HR" b="1" dirty="0"/>
              <a:t>Diplomski.</a:t>
            </a:r>
          </a:p>
          <a:p>
            <a:pPr marL="118872" indent="0">
              <a:buNone/>
            </a:pPr>
            <a:endParaRPr lang="hr-HR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9521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Značenje organizacije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/>
              <a:t>Umiranje, spontanost;</a:t>
            </a:r>
          </a:p>
          <a:p>
            <a:pPr algn="just"/>
            <a:r>
              <a:rPr lang="hr-HR" b="1" dirty="0"/>
              <a:t>Čovjeku je upravo organizacija omogućila da postane dominantna vrsta. </a:t>
            </a:r>
          </a:p>
          <a:p>
            <a:pPr algn="just"/>
            <a:r>
              <a:rPr lang="hr-HR" b="1" dirty="0"/>
              <a:t>Organizacija omogućava da se isti posao napravi uz manje troškova, manji napor, bolje i brže (2+2=5, hijene, Robinzon).</a:t>
            </a:r>
          </a:p>
          <a:p>
            <a:pPr algn="just"/>
            <a:r>
              <a:rPr lang="hr-HR" b="1" u="sng" dirty="0"/>
              <a:t>Međutim, organizacije imaju i negativne strane (</a:t>
            </a:r>
            <a:r>
              <a:rPr lang="hr-HR" b="1" u="sng" dirty="0" err="1"/>
              <a:t>konc</a:t>
            </a:r>
            <a:r>
              <a:rPr lang="hr-HR" b="1" u="sng" dirty="0"/>
              <a:t>. logori, birokratizam). </a:t>
            </a:r>
          </a:p>
        </p:txBody>
      </p:sp>
    </p:spTree>
    <p:extLst>
      <p:ext uri="{BB962C8B-B14F-4D97-AF65-F5344CB8AC3E}">
        <p14:creationId xmlns:p14="http://schemas.microsoft.com/office/powerpoint/2010/main" val="48289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Odakle dolazi riječ organizacija?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u="sng" dirty="0"/>
              <a:t>Riječ organizacija dolazi od grčke riječi </a:t>
            </a:r>
            <a:r>
              <a:rPr lang="hr-HR" b="1" i="1" u="sng" dirty="0" err="1"/>
              <a:t>organon</a:t>
            </a:r>
            <a:r>
              <a:rPr lang="hr-HR" b="1" u="sng" dirty="0"/>
              <a:t> a označava alat, instrument, spravu, napravu, glazbalo.</a:t>
            </a:r>
          </a:p>
          <a:p>
            <a:pPr algn="just"/>
            <a:r>
              <a:rPr lang="hr-HR" b="1" dirty="0"/>
              <a:t>Što je organizam?</a:t>
            </a:r>
          </a:p>
          <a:p>
            <a:pPr algn="just"/>
            <a:r>
              <a:rPr lang="hr-HR" b="1" dirty="0"/>
              <a:t>Organizam je živa prirodna cjelina sa svrhovito povezanim dijelovima (organima) od kojih svaki obavlja posebnu funkciju ali su ti organi međusobno povezani i usklađeni. </a:t>
            </a:r>
          </a:p>
          <a:p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30642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/>
            </a:r>
            <a:br>
              <a:rPr lang="hr-HR" dirty="0"/>
            </a:br>
            <a:r>
              <a:rPr lang="hr-HR" dirty="0"/>
              <a:t>Obveze studenata i način ocjenjivanja:</a:t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hr-HR" dirty="0"/>
              <a:t>    </a:t>
            </a:r>
            <a:r>
              <a:rPr lang="hr-HR" b="1" dirty="0"/>
              <a:t>Završna ocjena zasnivat će se na slijedećim čimbenicima:</a:t>
            </a:r>
          </a:p>
          <a:p>
            <a:pPr lvl="0" algn="just"/>
            <a:r>
              <a:rPr lang="hr-HR" b="1" dirty="0"/>
              <a:t>Aktivnost na seminarima i nastavi: 10%;</a:t>
            </a:r>
          </a:p>
          <a:p>
            <a:pPr algn="just"/>
            <a:r>
              <a:rPr lang="hr-HR" b="1" dirty="0"/>
              <a:t>Prezentacija literature na seminaru: 20%;</a:t>
            </a:r>
          </a:p>
          <a:p>
            <a:pPr lvl="0" algn="just"/>
            <a:r>
              <a:rPr lang="hr-HR" b="1" dirty="0"/>
              <a:t>1. kolokvij: 20%;</a:t>
            </a:r>
          </a:p>
          <a:p>
            <a:pPr lvl="0" algn="just"/>
            <a:r>
              <a:rPr lang="hr-HR" b="1" dirty="0"/>
              <a:t>2. kolokvij: 50%.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organizacija?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HR" b="1" u="sng" dirty="0"/>
              <a:t>Organizacija je izlazno-ulazni sustav;</a:t>
            </a:r>
          </a:p>
          <a:p>
            <a:pPr marL="514350" indent="-514350" algn="just"/>
            <a:r>
              <a:rPr lang="hr-HR" b="1" u="sng" dirty="0"/>
              <a:t>Svi sistemi imaju tri elementa:</a:t>
            </a:r>
          </a:p>
          <a:p>
            <a:pPr marL="514350" indent="-514350" algn="just"/>
            <a:r>
              <a:rPr lang="hr-HR" b="1" u="sng" dirty="0"/>
              <a:t>      Input → “crna kutija” → output</a:t>
            </a:r>
          </a:p>
          <a:p>
            <a:pPr algn="just"/>
            <a:r>
              <a:rPr lang="hr-HR" b="1" u="sng" dirty="0"/>
              <a:t>Organizacija je sustav transformacije ulaznih komponenti u nove proizvode i usluge. </a:t>
            </a:r>
          </a:p>
          <a:p>
            <a:pPr algn="just"/>
            <a:r>
              <a:rPr lang="hr-HR" b="1" u="sng" dirty="0"/>
              <a:t>Organizacije se prilagođavaju okolini i nastoji u njoj opstati (Zemlja). </a:t>
            </a:r>
          </a:p>
          <a:p>
            <a:pPr algn="just"/>
            <a:r>
              <a:rPr lang="hr-HR" b="1" u="sng" dirty="0"/>
              <a:t>Istovremeno, organizacije mijenjaju okolinu.</a:t>
            </a:r>
          </a:p>
          <a:p>
            <a:pPr marL="118872" indent="0" algn="just">
              <a:buNone/>
            </a:pPr>
            <a:endParaRPr lang="hr-HR" b="1" dirty="0"/>
          </a:p>
          <a:p>
            <a:pPr algn="just"/>
            <a:endParaRPr lang="hr-HR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67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u="sng" dirty="0"/>
              <a:t>Definicija o</a:t>
            </a:r>
            <a:r>
              <a:rPr lang="hr-HR" b="1" u="sng" dirty="0"/>
              <a:t>rganizacije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HR" b="1" i="1" u="sng" dirty="0"/>
              <a:t>Organizacija </a:t>
            </a:r>
            <a:r>
              <a:rPr lang="hr-HR" b="1" u="sng" dirty="0"/>
              <a:t>je plan rasporeda poslova i međusobnih veza među ljudima koji obavljaju te poslove (Pusić).</a:t>
            </a:r>
          </a:p>
          <a:p>
            <a:pPr algn="just"/>
            <a:r>
              <a:rPr lang="hr-HR" b="1" dirty="0"/>
              <a:t>Pod </a:t>
            </a:r>
            <a:r>
              <a:rPr lang="hr-HR" b="1" i="1" dirty="0"/>
              <a:t>organizacijskom strukturom (dizajnom)</a:t>
            </a:r>
            <a:r>
              <a:rPr lang="hr-HR" b="1" dirty="0"/>
              <a:t> podrazumijevamo formalne veze i hijerarhijske odnose koji postoje u nekoj organizaciji (Srića). </a:t>
            </a:r>
          </a:p>
          <a:p>
            <a:pPr algn="just"/>
            <a:r>
              <a:rPr lang="hr-HR" b="1" dirty="0"/>
              <a:t>Organizacija je sinonim za red.</a:t>
            </a:r>
          </a:p>
          <a:p>
            <a:pPr algn="just"/>
            <a:r>
              <a:rPr lang="hr-HR" b="1" dirty="0"/>
              <a:t>Organizacija je proces ali i rezultat procesa (obitelj).</a:t>
            </a:r>
          </a:p>
        </p:txBody>
      </p:sp>
    </p:spTree>
    <p:extLst>
      <p:ext uri="{BB962C8B-B14F-4D97-AF65-F5344CB8AC3E}">
        <p14:creationId xmlns:p14="http://schemas.microsoft.com/office/powerpoint/2010/main" val="158678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u="sng" dirty="0"/>
              <a:t>Zajedničke karakteristike svih organizacija: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3222" indent="-514350" algn="just">
              <a:buAutoNum type="arabicPeriod"/>
            </a:pPr>
            <a:r>
              <a:rPr lang="hr-HR" b="1" dirty="0"/>
              <a:t>Članovi organizacije imaju zajedničke interese i zajednički cilj i poštuju pravila.</a:t>
            </a:r>
          </a:p>
          <a:p>
            <a:pPr marL="633222" indent="-514350" algn="just">
              <a:buAutoNum type="arabicPeriod"/>
            </a:pPr>
            <a:r>
              <a:rPr lang="hr-HR" b="1" dirty="0"/>
              <a:t>Organizacije kažnjavaju članove koji ne poštuju pravila (EU).</a:t>
            </a:r>
          </a:p>
          <a:p>
            <a:pPr marL="633222" indent="-514350" algn="just">
              <a:buFont typeface="+mj-lt"/>
              <a:buAutoNum type="arabicPeriod"/>
            </a:pPr>
            <a:r>
              <a:rPr lang="hr-HR" b="1" dirty="0"/>
              <a:t>Svaka organizacija uključuje podjelu rada.</a:t>
            </a:r>
          </a:p>
          <a:p>
            <a:pPr marL="633222" indent="-514350" algn="just">
              <a:buFont typeface="+mj-lt"/>
              <a:buAutoNum type="arabicPeriod"/>
            </a:pPr>
            <a:r>
              <a:rPr lang="hr-HR" b="1" dirty="0"/>
              <a:t>Organizacije se zasnivaju na hijerarhiji i nejednakosti moći i statusa (oslovljavanje). </a:t>
            </a:r>
          </a:p>
          <a:p>
            <a:pPr marL="633222" indent="-514350" algn="just">
              <a:buFont typeface="+mj-lt"/>
              <a:buAutoNum type="arabicPeriod"/>
            </a:pPr>
            <a:r>
              <a:rPr lang="hr-HR" b="1" dirty="0"/>
              <a:t>Organizacija ima granice. </a:t>
            </a:r>
          </a:p>
          <a:p>
            <a:pPr marL="633222" indent="-514350" algn="just">
              <a:buFont typeface="+mj-lt"/>
              <a:buAutoNum type="arabicPeriod"/>
            </a:pPr>
            <a:r>
              <a:rPr lang="hr-HR" b="1" dirty="0"/>
              <a:t>Svaka organizacija koristi sirovine, transformira ih i daje proizvode i usluge (sistemska teorija </a:t>
            </a:r>
            <a:r>
              <a:rPr lang="hr-HR" b="1" dirty="0" err="1"/>
              <a:t>organizaciije</a:t>
            </a:r>
            <a:r>
              <a:rPr lang="hr-HR" b="1" dirty="0"/>
              <a:t>). </a:t>
            </a:r>
          </a:p>
          <a:p>
            <a:pPr algn="just">
              <a:buNone/>
            </a:pPr>
            <a:endParaRPr lang="hr-HR" b="1" dirty="0"/>
          </a:p>
          <a:p>
            <a:pPr algn="just">
              <a:buNone/>
            </a:pP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Karakteristike organizacija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62560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hr-HR" b="1" dirty="0"/>
              <a:t>6. Veće organizacije sastoje se od međusobno povezanih manjih organizacija.</a:t>
            </a:r>
          </a:p>
          <a:p>
            <a:pPr algn="just">
              <a:buNone/>
            </a:pPr>
            <a:r>
              <a:rPr lang="hr-HR" b="1" dirty="0"/>
              <a:t>7. Uspješne organizacije opstaju, neuspješne propadaju.</a:t>
            </a:r>
          </a:p>
          <a:p>
            <a:pPr algn="just"/>
            <a:r>
              <a:rPr lang="hr-HR" b="1" dirty="0"/>
              <a:t>Stalno se povećava broj i veličina organizacija – važnost tehnologije.</a:t>
            </a:r>
          </a:p>
          <a:p>
            <a:pPr algn="just"/>
            <a:r>
              <a:rPr lang="hr-HR" b="1" dirty="0"/>
              <a:t>Organizacije su, s jedne strane, nosioci promjena a s druge strane glavna prepreka promjenama. </a:t>
            </a:r>
          </a:p>
          <a:p>
            <a:pPr algn="just"/>
            <a:endParaRPr lang="hr-HR" b="1" dirty="0"/>
          </a:p>
          <a:p>
            <a:endParaRPr lang="hr-HR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Tipovi organizacije (</a:t>
            </a:r>
            <a:r>
              <a:rPr lang="hr-HR" u="sng" dirty="0" err="1"/>
              <a:t>Etzioni</a:t>
            </a:r>
            <a:r>
              <a:rPr lang="hr-HR" u="sng" dirty="0"/>
              <a:t>)</a:t>
            </a:r>
            <a:endParaRPr lang="en-US" u="sng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 algn="just">
              <a:buFont typeface="+mj-lt"/>
              <a:buAutoNum type="arabicPeriod"/>
            </a:pPr>
            <a:r>
              <a:rPr lang="hr-HR" b="1" dirty="0"/>
              <a:t>Prisilne (država);</a:t>
            </a:r>
          </a:p>
          <a:p>
            <a:pPr marL="633222" indent="-514350" algn="just">
              <a:buFont typeface="+mj-lt"/>
              <a:buAutoNum type="arabicPeriod"/>
            </a:pPr>
            <a:r>
              <a:rPr lang="hr-HR" b="1" dirty="0"/>
              <a:t>Ekonomske organizacije (tvrtka);</a:t>
            </a:r>
          </a:p>
          <a:p>
            <a:pPr marL="633222" indent="-514350" algn="just">
              <a:buFont typeface="+mj-lt"/>
              <a:buAutoNum type="arabicPeriod"/>
            </a:pPr>
            <a:r>
              <a:rPr lang="hr-HR" b="1" dirty="0"/>
              <a:t>Normativne (dobrovoljne, nematerijalna motivacija).</a:t>
            </a:r>
          </a:p>
          <a:p>
            <a:pPr marL="633222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12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Sociologija organizacije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/>
              <a:t>Što je sociologija?</a:t>
            </a:r>
          </a:p>
          <a:p>
            <a:pPr algn="just"/>
            <a:r>
              <a:rPr lang="hr-HR" b="1" dirty="0"/>
              <a:t>Sociologija je znanost o društvu.</a:t>
            </a:r>
          </a:p>
          <a:p>
            <a:pPr algn="just"/>
            <a:r>
              <a:rPr lang="hr-HR" b="1" dirty="0"/>
              <a:t>Sociologija organizacije je grana sociologije koja proučava društvene pojave u organizaciji (</a:t>
            </a:r>
            <a:r>
              <a:rPr lang="hr-HR" b="1" dirty="0" err="1"/>
              <a:t>npr</a:t>
            </a:r>
            <a:r>
              <a:rPr lang="hr-HR" b="1" dirty="0"/>
              <a:t>. formalne i neformalne grupe, strukturu organizacija, organizacijsku kulturu).</a:t>
            </a:r>
          </a:p>
          <a:p>
            <a:pPr marL="118872" indent="0"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Sociologija organizacije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HR" b="1" dirty="0"/>
              <a:t>Znanost o organizaciji je društvena znanost (svaka organizacija sadrži društvene grupe). Stoga je sociologija jedan od temelja te znanosti.</a:t>
            </a:r>
          </a:p>
          <a:p>
            <a:pPr algn="just"/>
            <a:r>
              <a:rPr lang="hr-HR" b="1" dirty="0"/>
              <a:t>Organizacijska znanost srodna je ekonomiji (proučava kako postići maksimalne učinke uz minimalne troškove).</a:t>
            </a:r>
          </a:p>
          <a:p>
            <a:pPr algn="just"/>
            <a:r>
              <a:rPr lang="hr-HR" b="1" dirty="0"/>
              <a:t>Srodna je i politologiji, jer proučava odnose moći u organizaciji, vođenje, hijerarhiju, </a:t>
            </a:r>
            <a:r>
              <a:rPr lang="hr-HR" b="1" dirty="0" err="1"/>
              <a:t>itd</a:t>
            </a:r>
            <a:r>
              <a:rPr lang="hr-HR" b="1" dirty="0"/>
              <a:t>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b="1"/>
              <a:t>Što ćemo proučavati?</a:t>
            </a:r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arenR"/>
            </a:pPr>
            <a:r>
              <a:rPr lang="hr-HR" b="1" dirty="0"/>
              <a:t>Anatomiju organizacija </a:t>
            </a:r>
          </a:p>
          <a:p>
            <a:pPr marL="609600" indent="-609600">
              <a:buFont typeface="Arial" charset="0"/>
              <a:buAutoNum type="arabicParenR"/>
            </a:pPr>
            <a:r>
              <a:rPr lang="hr-HR" b="1" dirty="0"/>
              <a:t>Funkcioniranje organizacija </a:t>
            </a:r>
          </a:p>
          <a:p>
            <a:pPr marL="609600" indent="-609600">
              <a:buFont typeface="Arial" charset="0"/>
              <a:buAutoNum type="arabicParenR"/>
            </a:pPr>
            <a:r>
              <a:rPr lang="hr-HR" b="1" dirty="0"/>
              <a:t>Utjecaj okoline na organizaciju</a:t>
            </a:r>
          </a:p>
          <a:p>
            <a:pPr marL="609600" indent="-609600">
              <a:buFont typeface="Arial" charset="0"/>
              <a:buAutoNum type="arabicParenR"/>
            </a:pPr>
            <a:r>
              <a:rPr lang="hr-HR" b="1" dirty="0"/>
              <a:t>Utjecaj tehnologije na organizaciju</a:t>
            </a:r>
          </a:p>
          <a:p>
            <a:pPr marL="609600" indent="-609600">
              <a:buFont typeface="Arial" charset="0"/>
              <a:buAutoNum type="arabicParenR"/>
            </a:pPr>
            <a:r>
              <a:rPr lang="hr-HR" b="1" dirty="0"/>
              <a:t>Mijenjanje organizacija</a:t>
            </a:r>
          </a:p>
          <a:p>
            <a:pPr marL="609600" indent="-609600">
              <a:buFont typeface="Arial" charset="0"/>
              <a:buNone/>
            </a:pPr>
            <a:endParaRPr lang="hr-HR" b="1" dirty="0"/>
          </a:p>
          <a:p>
            <a:pPr marL="609600" indent="-609600">
              <a:buFont typeface="Arial" charset="0"/>
              <a:buNone/>
            </a:pPr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/>
              <a:t>O čemu ovisi struktura organizacije?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1" dirty="0"/>
              <a:t>Tip djelatnosti</a:t>
            </a:r>
          </a:p>
          <a:p>
            <a:r>
              <a:rPr lang="hr-HR" b="1" dirty="0"/>
              <a:t>Cilj koji se želi postići</a:t>
            </a:r>
          </a:p>
          <a:p>
            <a:r>
              <a:rPr lang="hr-HR" b="1" dirty="0"/>
              <a:t>Ljudski potencijali</a:t>
            </a:r>
          </a:p>
          <a:p>
            <a:r>
              <a:rPr lang="hr-HR" b="1" dirty="0"/>
              <a:t>Veličina</a:t>
            </a:r>
          </a:p>
          <a:p>
            <a:r>
              <a:rPr lang="hr-HR" b="1" dirty="0"/>
              <a:t>Tehnologija </a:t>
            </a:r>
          </a:p>
          <a:p>
            <a:r>
              <a:rPr lang="hr-HR" b="1" dirty="0"/>
              <a:t>Lokacija</a:t>
            </a:r>
          </a:p>
          <a:p>
            <a:r>
              <a:rPr lang="hr-HR" b="1" dirty="0"/>
              <a:t>Okolini </a:t>
            </a:r>
          </a:p>
          <a:p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Kako formirati organizaciju?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 algn="just">
              <a:buAutoNum type="arabicParenR"/>
            </a:pPr>
            <a:r>
              <a:rPr lang="hr-HR" b="1" u="sng" dirty="0"/>
              <a:t>Podjela rada</a:t>
            </a:r>
          </a:p>
          <a:p>
            <a:pPr marL="633222" indent="-514350" algn="just">
              <a:buNone/>
            </a:pPr>
            <a:r>
              <a:rPr lang="hr-HR" b="1" u="sng" dirty="0"/>
              <a:t>2) Hijerarhija – formalna raspodjela moći i ovlasti (piramida);</a:t>
            </a:r>
          </a:p>
          <a:p>
            <a:pPr marL="633222" indent="-514350" algn="just"/>
            <a:r>
              <a:rPr lang="hr-HR" b="1" dirty="0"/>
              <a:t>Koliko je potrebno hijerarhijskih nivoa? </a:t>
            </a:r>
          </a:p>
          <a:p>
            <a:pPr marL="633222" indent="-514350" algn="just"/>
            <a:r>
              <a:rPr lang="hr-HR" b="1" dirty="0"/>
              <a:t>Koliko ljudi možete nadgledati?</a:t>
            </a:r>
          </a:p>
          <a:p>
            <a:pPr marL="633222" indent="-514350" algn="just"/>
            <a:r>
              <a:rPr lang="hr-HR" b="1" dirty="0"/>
              <a:t>Može li se više ljudi nadgledati na višim ili na nižim nivoima hijerarhije?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Obaveze studenata: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/>
              <a:t>Studenti su dužni prisustvovati predavanjima i seminarima (svaki drugi put). </a:t>
            </a:r>
          </a:p>
          <a:p>
            <a:pPr algn="just"/>
            <a:r>
              <a:rPr lang="hr-HR" b="1" dirty="0"/>
              <a:t>Student koji izostane s više od polovine predavanja neće dobiti potpis. </a:t>
            </a:r>
          </a:p>
          <a:p>
            <a:pPr algn="just"/>
            <a:r>
              <a:rPr lang="hr-HR" b="1" dirty="0"/>
              <a:t>Ne kasnite na predavanja!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u="sng" dirty="0"/>
              <a:t>3. Centralizacija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33222" indent="-514350" algn="just"/>
            <a:r>
              <a:rPr lang="hr-HR" b="1" u="sng" dirty="0"/>
              <a:t>Što je centralizacija?</a:t>
            </a:r>
          </a:p>
          <a:p>
            <a:pPr marL="633222" indent="-514350" algn="just"/>
            <a:r>
              <a:rPr lang="hr-HR" b="1" u="sng" dirty="0"/>
              <a:t>To je stupanj koncentracije odlučivanja na vrhu organizacije.</a:t>
            </a:r>
          </a:p>
          <a:p>
            <a:pPr marL="633222" indent="-514350" algn="just"/>
            <a:r>
              <a:rPr lang="en-US" b="1" dirty="0"/>
              <a:t>Je</a:t>
            </a:r>
            <a:r>
              <a:rPr lang="hr-HR" b="1" dirty="0"/>
              <a:t> li bolje centralizirano ili decentralizirano odlučivanje?</a:t>
            </a:r>
          </a:p>
          <a:p>
            <a:pPr marL="633222" indent="-514350" algn="just"/>
            <a:r>
              <a:rPr lang="hr-HR" b="1" dirty="0"/>
              <a:t>Koje su prednosti a koje mane centralizacije?</a:t>
            </a:r>
          </a:p>
          <a:p>
            <a:pPr marL="633222" indent="-514350" algn="just"/>
            <a:r>
              <a:rPr lang="hr-HR" b="1" dirty="0"/>
              <a:t>Prednosti decentralizacije: fleksibilnost, brže odlučivanje, bolja motivacija, bolje učenje.</a:t>
            </a:r>
          </a:p>
          <a:p>
            <a:pPr marL="633222" indent="-514350" algn="just"/>
            <a:r>
              <a:rPr lang="hr-HR" b="1" dirty="0"/>
              <a:t>Mana: otežano planiranje (škole, zdravstvo). </a:t>
            </a: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1252728"/>
          </a:xfrm>
        </p:spPr>
        <p:txBody>
          <a:bodyPr/>
          <a:lstStyle/>
          <a:p>
            <a:r>
              <a:rPr lang="hr-HR" b="1" dirty="0"/>
              <a:t>Sistemska teorija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hr-HR" b="1" dirty="0"/>
              <a:t>Svi sistemi imaju tri elementa:</a:t>
            </a:r>
          </a:p>
          <a:p>
            <a:pPr marL="514350" indent="-514350" algn="just">
              <a:buNone/>
            </a:pPr>
            <a:r>
              <a:rPr lang="hr-HR" b="1" dirty="0"/>
              <a:t>      Input → “crna kutija” → output</a:t>
            </a:r>
          </a:p>
          <a:p>
            <a:pPr marL="514350" indent="-514350" algn="just">
              <a:buNone/>
            </a:pPr>
            <a:r>
              <a:rPr lang="hr-HR" b="1" dirty="0"/>
              <a:t>2. Hijerarhija;</a:t>
            </a:r>
          </a:p>
          <a:p>
            <a:pPr marL="514350" indent="-514350" algn="just">
              <a:buNone/>
            </a:pPr>
            <a:r>
              <a:rPr lang="hr-HR" b="1" dirty="0"/>
              <a:t>3. Holizam (cjelina nije puki zbir dijelova);</a:t>
            </a:r>
          </a:p>
          <a:p>
            <a:pPr marL="514350" indent="-514350" algn="just">
              <a:buNone/>
            </a:pPr>
            <a:r>
              <a:rPr lang="hr-HR" b="1" dirty="0"/>
              <a:t>4. Svrhovitost – istražuje se funkcija dijelova;</a:t>
            </a:r>
          </a:p>
          <a:p>
            <a:pPr marL="514350" indent="-514350" algn="just">
              <a:buNone/>
            </a:pPr>
            <a:r>
              <a:rPr lang="hr-HR" b="1" dirty="0"/>
              <a:t>5. Entropija – svaki sistem (organizacija) ima disfunkcionalne dijelove;</a:t>
            </a:r>
          </a:p>
          <a:p>
            <a:pPr marL="514350" indent="-514350" algn="just">
              <a:buNone/>
            </a:pPr>
            <a:r>
              <a:rPr lang="hr-HR" b="1" dirty="0"/>
              <a:t>6. Sistemi su hijerarhijski povezani.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6389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/>
              <a:t>Primjeri dobrih i loših </a:t>
            </a:r>
            <a:r>
              <a:rPr lang="hr-HR" b="1" dirty="0"/>
              <a:t>organizacija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b="1" dirty="0">
                <a:latin typeface="+mj-lt"/>
                <a:cs typeface="Times New Roman" pitchFamily="18" charset="0"/>
              </a:rPr>
              <a:t>Kika</a:t>
            </a:r>
          </a:p>
          <a:p>
            <a:pPr>
              <a:defRPr/>
            </a:pPr>
            <a:r>
              <a:rPr lang="hr-HR" b="1" dirty="0">
                <a:latin typeface="+mj-lt"/>
                <a:cs typeface="Times New Roman" pitchFamily="18" charset="0"/>
              </a:rPr>
              <a:t>Nalaz e-</a:t>
            </a:r>
            <a:r>
              <a:rPr lang="hr-HR" b="1" dirty="0" err="1">
                <a:latin typeface="+mj-lt"/>
                <a:cs typeface="Times New Roman" pitchFamily="18" charset="0"/>
              </a:rPr>
              <a:t>mailom</a:t>
            </a:r>
            <a:endParaRPr lang="hr-HR" b="1" dirty="0"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hr-HR" b="1" dirty="0">
                <a:latin typeface="+mj-lt"/>
                <a:cs typeface="Times New Roman" pitchFamily="18" charset="0"/>
              </a:rPr>
              <a:t>Najava doktoru</a:t>
            </a:r>
          </a:p>
          <a:p>
            <a:pPr>
              <a:defRPr/>
            </a:pPr>
            <a:r>
              <a:rPr lang="hr-HR" b="1" dirty="0">
                <a:latin typeface="+mj-lt"/>
                <a:cs typeface="Times New Roman" pitchFamily="18" charset="0"/>
              </a:rPr>
              <a:t>Kaufland </a:t>
            </a:r>
            <a:r>
              <a:rPr lang="hr-HR" b="1">
                <a:latin typeface="+mj-lt"/>
                <a:cs typeface="Times New Roman" pitchFamily="18" charset="0"/>
              </a:rPr>
              <a:t>- Yamaha</a:t>
            </a:r>
            <a:endParaRPr lang="hr-HR" b="1" dirty="0"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hr-HR" b="1" dirty="0">
                <a:latin typeface="+mj-lt"/>
                <a:cs typeface="Times New Roman" pitchFamily="18" charset="0"/>
              </a:rPr>
              <a:t>NSK</a:t>
            </a:r>
          </a:p>
          <a:p>
            <a:pPr marL="118872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3792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Seminari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/>
              <a:t>Seminarsku obavezu odradit ćete prezentacijom jednog članka na seminaru.</a:t>
            </a:r>
          </a:p>
          <a:p>
            <a:pPr algn="just"/>
            <a:r>
              <a:rPr lang="hr-HR" b="1" dirty="0"/>
              <a:t>Prezentacija treba biti u </a:t>
            </a:r>
            <a:r>
              <a:rPr lang="hr-HR" b="1" dirty="0" err="1"/>
              <a:t>power</a:t>
            </a:r>
            <a:r>
              <a:rPr lang="hr-HR" b="1" dirty="0"/>
              <a:t>-</a:t>
            </a:r>
            <a:r>
              <a:rPr lang="hr-HR" b="1" dirty="0" err="1"/>
              <a:t>pointu</a:t>
            </a:r>
            <a:r>
              <a:rPr lang="hr-HR" b="1" dirty="0"/>
              <a:t>.</a:t>
            </a:r>
          </a:p>
          <a:p>
            <a:pPr algn="just"/>
            <a:r>
              <a:rPr lang="hr-HR" b="1" dirty="0"/>
              <a:t>Za svaki seminar odredit će se grupa </a:t>
            </a:r>
            <a:r>
              <a:rPr lang="hr-HR" b="1"/>
              <a:t>od 3 </a:t>
            </a:r>
            <a:r>
              <a:rPr lang="hr-HR" b="1" dirty="0"/>
              <a:t>studenta(</a:t>
            </a:r>
            <a:r>
              <a:rPr lang="hr-HR" b="1" dirty="0" err="1"/>
              <a:t>ica</a:t>
            </a:r>
            <a:r>
              <a:rPr lang="hr-HR" b="1" dirty="0"/>
              <a:t>).</a:t>
            </a:r>
          </a:p>
          <a:p>
            <a:pPr algn="just"/>
            <a:r>
              <a:rPr lang="hr-HR" b="1" dirty="0"/>
              <a:t>Svaki od njih treba napraviti prezentaciju koja će trajati otprilike 15 minuta.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Kolokviji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hr-HR" b="1" dirty="0"/>
              <a:t>1. kolokvij: 28 listopada i  4. studenog;</a:t>
            </a:r>
            <a:endParaRPr lang="hr-HR" dirty="0"/>
          </a:p>
          <a:p>
            <a:pPr lvl="0" algn="just"/>
            <a:r>
              <a:rPr lang="hr-HR" b="1" dirty="0"/>
              <a:t>2. kolokvij: 20. siječnja.</a:t>
            </a:r>
          </a:p>
          <a:p>
            <a:pPr algn="just"/>
            <a:r>
              <a:rPr lang="hr-HR" b="1" dirty="0"/>
              <a:t>Na prvom kolokviju odgovarat ćete na pitanja u vazi sa gradivom s prva četiri (druga grupa 5) predavanja i seminara. </a:t>
            </a:r>
          </a:p>
          <a:p>
            <a:pPr algn="just"/>
            <a:r>
              <a:rPr lang="hr-HR" b="1" dirty="0"/>
              <a:t>Na drugom kolokviju odgovarat ćete na pitanja s preostalih predavanja i seminara.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Kolokviji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/>
              <a:t>Studenti koji izvrše sve gore navedene obaveze bit će oslobođeni završnog ispita.  </a:t>
            </a:r>
            <a:endParaRPr lang="hr-HR" dirty="0"/>
          </a:p>
          <a:p>
            <a:pPr algn="just"/>
            <a:r>
              <a:rPr lang="hr-HR" b="1" dirty="0"/>
              <a:t>Studenti koji izostanu s oba kolokvija ili koji na oba kolokvija skupe manje od 25% bodova neće moći dobiti potpis.</a:t>
            </a:r>
          </a:p>
          <a:p>
            <a:pPr algn="just"/>
            <a:r>
              <a:rPr lang="hr-HR" b="1" dirty="0"/>
              <a:t>Student koji izostane s jednog kolokvija ili skupi manje od 25% bodova na jednom od kolokvija morat će izaći na završni ispit.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Nastavni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HR" b="1" dirty="0">
                <a:latin typeface="Times New Roman" pitchFamily="18" charset="0"/>
                <a:cs typeface="Times New Roman" pitchFamily="18" charset="0"/>
              </a:rPr>
              <a:t>U slučaju da imate bilo kakva dodatna pitanja, nemojte se ustručavati poslati mi e-mail ili me nazvati na telefon ili mobitel.</a:t>
            </a:r>
          </a:p>
          <a:p>
            <a:r>
              <a:rPr lang="hr-HR" b="1" dirty="0">
                <a:latin typeface="Times New Roman" pitchFamily="18" charset="0"/>
                <a:cs typeface="Times New Roman" pitchFamily="18" charset="0"/>
              </a:rPr>
              <a:t>Tel.:  46 39 336</a:t>
            </a:r>
          </a:p>
          <a:p>
            <a:r>
              <a:rPr lang="hr-HR" b="1" dirty="0">
                <a:latin typeface="Times New Roman" pitchFamily="18" charset="0"/>
                <a:cs typeface="Times New Roman" pitchFamily="18" charset="0"/>
              </a:rPr>
              <a:t>Mobilni: (95) 199 76 </a:t>
            </a:r>
            <a:r>
              <a:rPr lang="hr-HR" b="1" dirty="0" err="1">
                <a:latin typeface="Times New Roman" pitchFamily="18" charset="0"/>
                <a:cs typeface="Times New Roman" pitchFamily="18" charset="0"/>
              </a:rPr>
              <a:t>76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hr-HR" b="1" u="sng" dirty="0" err="1">
                <a:latin typeface="Times New Roman" pitchFamily="18" charset="0"/>
                <a:cs typeface="Times New Roman" pitchFamily="18" charset="0"/>
                <a:hlinkClick r:id="rId2"/>
              </a:rPr>
              <a:t>antic</a:t>
            </a:r>
            <a:r>
              <a:rPr lang="hr-HR" b="1" u="sng" dirty="0">
                <a:latin typeface="Times New Roman" pitchFamily="18" charset="0"/>
                <a:cs typeface="Times New Roman" pitchFamily="18" charset="0"/>
                <a:hlinkClick r:id="rId2"/>
              </a:rPr>
              <a:t>@</a:t>
            </a:r>
            <a:r>
              <a:rPr lang="hr-HR" b="1" u="sng" dirty="0" err="1">
                <a:latin typeface="Times New Roman" pitchFamily="18" charset="0"/>
                <a:cs typeface="Times New Roman" pitchFamily="18" charset="0"/>
                <a:hlinkClick r:id="rId2"/>
              </a:rPr>
              <a:t>grad.hr</a:t>
            </a:r>
            <a:endParaRPr lang="hr-HR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>
                <a:latin typeface="Times New Roman" pitchFamily="18" charset="0"/>
                <a:cs typeface="Times New Roman" pitchFamily="18" charset="0"/>
              </a:rPr>
              <a:t>Konzultacije: ponedjeljkom od 12-13</a:t>
            </a:r>
          </a:p>
          <a:p>
            <a:r>
              <a:rPr lang="hr-HR" b="1" dirty="0">
                <a:latin typeface="Times New Roman" pitchFamily="18" charset="0"/>
                <a:cs typeface="Times New Roman" pitchFamily="18" charset="0"/>
              </a:rPr>
              <a:t>Soba: 208 </a:t>
            </a:r>
          </a:p>
          <a:p>
            <a:r>
              <a:rPr lang="hr-HR" b="1" dirty="0">
                <a:latin typeface="Times New Roman" pitchFamily="18" charset="0"/>
                <a:cs typeface="Times New Roman" pitchFamily="18" charset="0"/>
              </a:rPr>
              <a:t>Internet adresa: http://www.grad.unizg.hr/predmet/</a:t>
            </a:r>
            <a:r>
              <a:rPr lang="hr-HR" b="1" dirty="0" err="1">
                <a:latin typeface="Times New Roman" pitchFamily="18" charset="0"/>
                <a:cs typeface="Times New Roman" pitchFamily="18" charset="0"/>
              </a:rPr>
              <a:t>socorg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Nastavne teme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AutoNum type="arabicPeriod"/>
            </a:pPr>
            <a:r>
              <a:rPr lang="hr-HR" b="1" dirty="0"/>
              <a:t>Uvodno predavanje </a:t>
            </a:r>
          </a:p>
          <a:p>
            <a:r>
              <a:rPr lang="hr-HR" b="1" dirty="0"/>
              <a:t>“Pravila igre”</a:t>
            </a:r>
          </a:p>
          <a:p>
            <a:r>
              <a:rPr lang="hr-HR" b="1" dirty="0"/>
              <a:t>Prikaz tema</a:t>
            </a:r>
          </a:p>
          <a:p>
            <a:pPr marL="118872" indent="0">
              <a:buNone/>
            </a:pPr>
            <a:r>
              <a:rPr lang="hr-HR" b="1" dirty="0"/>
              <a:t>2. Definiranje temeljnih pojmova</a:t>
            </a:r>
          </a:p>
          <a:p>
            <a:r>
              <a:rPr lang="hr-HR" b="1" dirty="0"/>
              <a:t>Teorije organizacije</a:t>
            </a:r>
          </a:p>
          <a:p>
            <a:pPr marL="118872" indent="0">
              <a:buNone/>
            </a:pPr>
            <a:r>
              <a:rPr lang="hr-HR" b="1" dirty="0"/>
              <a:t>3. </a:t>
            </a:r>
            <a:r>
              <a:rPr lang="hr-HR" b="1" u="sng" dirty="0"/>
              <a:t>Seminar – Socijalne pojave u životinja</a:t>
            </a:r>
            <a:r>
              <a:rPr lang="hr-HR" b="1" dirty="0"/>
              <a:t> </a:t>
            </a:r>
          </a:p>
          <a:p>
            <a:r>
              <a:rPr lang="hr-HR" b="1" dirty="0" err="1"/>
              <a:t>Zvonarević</a:t>
            </a:r>
            <a:r>
              <a:rPr lang="hr-HR" b="1" dirty="0"/>
              <a:t>, str. 205-11</a:t>
            </a:r>
            <a:r>
              <a:rPr lang="en-US" b="1" dirty="0"/>
              <a:t>, </a:t>
            </a:r>
            <a:r>
              <a:rPr lang="hr-HR" b="1" dirty="0"/>
              <a:t>322-3</a:t>
            </a:r>
          </a:p>
          <a:p>
            <a:r>
              <a:rPr lang="hr-HR" b="1" dirty="0"/>
              <a:t>Društvene grupe i organizacija</a:t>
            </a:r>
          </a:p>
          <a:p>
            <a:endParaRPr lang="hr-HR" dirty="0"/>
          </a:p>
          <a:p>
            <a:pPr marL="118872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Nastavne teme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b="1" dirty="0"/>
              <a:t>4. </a:t>
            </a:r>
            <a:r>
              <a:rPr lang="hr-HR" b="1" u="sng" dirty="0"/>
              <a:t>Seminar – Pokoravanje autoritetu</a:t>
            </a:r>
            <a:endParaRPr lang="hr-HR" b="1" dirty="0"/>
          </a:p>
          <a:p>
            <a:r>
              <a:rPr lang="hr-HR" b="1" dirty="0" err="1"/>
              <a:t>Aronson</a:t>
            </a:r>
            <a:r>
              <a:rPr lang="hr-HR" b="1" dirty="0"/>
              <a:t>, str. 288-95. </a:t>
            </a:r>
          </a:p>
          <a:p>
            <a:r>
              <a:rPr lang="hr-HR" b="1" dirty="0"/>
              <a:t>Grupno ponašanje</a:t>
            </a:r>
          </a:p>
          <a:p>
            <a:r>
              <a:rPr lang="hr-HR" b="1" dirty="0"/>
              <a:t>Socijalna facilitacija</a:t>
            </a:r>
          </a:p>
          <a:p>
            <a:pPr marL="118872" indent="0">
              <a:buNone/>
            </a:pPr>
            <a:endParaRPr lang="hr-HR" b="1" dirty="0"/>
          </a:p>
          <a:p>
            <a:pPr>
              <a:buNone/>
            </a:pPr>
            <a:r>
              <a:rPr lang="hr-HR" b="1" dirty="0"/>
              <a:t>5. </a:t>
            </a:r>
            <a:r>
              <a:rPr lang="en-US" b="1" dirty="0" err="1"/>
              <a:t>Prvi</a:t>
            </a:r>
            <a:r>
              <a:rPr lang="en-US" b="1" dirty="0"/>
              <a:t> </a:t>
            </a:r>
            <a:r>
              <a:rPr lang="en-US" b="1" dirty="0" err="1"/>
              <a:t>kolokvij</a:t>
            </a:r>
            <a:r>
              <a:rPr lang="en-US" b="1" dirty="0"/>
              <a:t>, </a:t>
            </a:r>
            <a:r>
              <a:rPr lang="hr-HR" b="1" dirty="0"/>
              <a:t>Suvremeni organizacijski oblici </a:t>
            </a:r>
          </a:p>
          <a:p>
            <a:pPr algn="just"/>
            <a:r>
              <a:rPr lang="hr-HR" b="1" u="sng" dirty="0"/>
              <a:t>Seminar – Suvremeni trendovi u organizacijskom dizajnu</a:t>
            </a:r>
            <a:r>
              <a:rPr lang="hr-HR" b="1" dirty="0"/>
              <a:t>, Sikavica(1), str. 441-53 i 464-8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2059</TotalTime>
  <Words>1364</Words>
  <Application>Microsoft Office PowerPoint</Application>
  <PresentationFormat>On-screen Show (4:3)</PresentationFormat>
  <Paragraphs>195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Corbel</vt:lpstr>
      <vt:lpstr>Times New Roman</vt:lpstr>
      <vt:lpstr>Wingdings</vt:lpstr>
      <vt:lpstr>Wingdings 2</vt:lpstr>
      <vt:lpstr>Wingdings 3</vt:lpstr>
      <vt:lpstr>Module</vt:lpstr>
      <vt:lpstr>SOCIOLOGIJA ORGANIZACIJE</vt:lpstr>
      <vt:lpstr> Obveze studenata i način ocjenjivanja: </vt:lpstr>
      <vt:lpstr>Obaveze studenata:</vt:lpstr>
      <vt:lpstr>Seminari</vt:lpstr>
      <vt:lpstr>Kolokviji</vt:lpstr>
      <vt:lpstr>Kolokviji</vt:lpstr>
      <vt:lpstr>Nastavni plan</vt:lpstr>
      <vt:lpstr>Nastavne teme</vt:lpstr>
      <vt:lpstr>Nastavne teme</vt:lpstr>
      <vt:lpstr>Nastavne teme</vt:lpstr>
      <vt:lpstr>Nastavne teme</vt:lpstr>
      <vt:lpstr>Nastavne teme</vt:lpstr>
      <vt:lpstr>Nastavne teme</vt:lpstr>
      <vt:lpstr>Nastavne teme</vt:lpstr>
      <vt:lpstr> Osnovna literatura: </vt:lpstr>
      <vt:lpstr> Nastavni ciljevi kolegija: </vt:lpstr>
      <vt:lpstr>Organizacijska kultura</vt:lpstr>
      <vt:lpstr>Značenje organizacije</vt:lpstr>
      <vt:lpstr>Odakle dolazi riječ organizacija? </vt:lpstr>
      <vt:lpstr>Što je organizacija?</vt:lpstr>
      <vt:lpstr>Definicija organizacije</vt:lpstr>
      <vt:lpstr>Zajedničke karakteristike svih organizacija:</vt:lpstr>
      <vt:lpstr>Karakteristike organizacija</vt:lpstr>
      <vt:lpstr>Tipovi organizacije (Etzioni)</vt:lpstr>
      <vt:lpstr>Sociologija organizacije</vt:lpstr>
      <vt:lpstr>Sociologija organizacije</vt:lpstr>
      <vt:lpstr>Što ćemo proučavati?</vt:lpstr>
      <vt:lpstr>O čemu ovisi struktura organizacije?</vt:lpstr>
      <vt:lpstr>Kako formirati organizaciju?</vt:lpstr>
      <vt:lpstr>  3. Centralizacija </vt:lpstr>
      <vt:lpstr>Sistemska teorija</vt:lpstr>
      <vt:lpstr>Primjeri dobrih i loših organizacija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SOCIOLOGIJA ORGANIZACIJE</dc:title>
  <dc:creator>User</dc:creator>
  <cp:lastModifiedBy>Windows User</cp:lastModifiedBy>
  <cp:revision>134</cp:revision>
  <dcterms:created xsi:type="dcterms:W3CDTF">2010-02-20T10:59:07Z</dcterms:created>
  <dcterms:modified xsi:type="dcterms:W3CDTF">2020-10-07T10:57:41Z</dcterms:modified>
</cp:coreProperties>
</file>