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9144000" cy="6858000" type="screen4x3"/>
  <p:notesSz cx="6797675" cy="9926638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02" y="7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0260" tIns="45130" rIns="90260" bIns="4513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0260" tIns="45130" rIns="90260" bIns="45130" rtlCol="0"/>
          <a:lstStyle>
            <a:lvl1pPr algn="r">
              <a:defRPr sz="1200"/>
            </a:lvl1pPr>
          </a:lstStyle>
          <a:p>
            <a:fld id="{81639B34-5241-41A7-8BDF-D5AA5C6B3A07}" type="datetimeFigureOut">
              <a:rPr lang="sr-Latn-CS" smtClean="0"/>
              <a:pPr/>
              <a:t>1.3.2025.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0260" tIns="45130" rIns="90260" bIns="4513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0260" tIns="45130" rIns="90260" bIns="45130" rtlCol="0" anchor="b"/>
          <a:lstStyle>
            <a:lvl1pPr algn="r">
              <a:defRPr sz="1200"/>
            </a:lvl1pPr>
          </a:lstStyle>
          <a:p>
            <a:fld id="{7A7793FF-5BDF-4869-859C-428B5155893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848901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0260" tIns="45130" rIns="90260" bIns="4513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0260" tIns="45130" rIns="90260" bIns="45130" rtlCol="0"/>
          <a:lstStyle>
            <a:lvl1pPr algn="r">
              <a:defRPr sz="1200"/>
            </a:lvl1pPr>
          </a:lstStyle>
          <a:p>
            <a:fld id="{4B0E25E4-BD80-4031-A2B9-46C3EB4A80A7}" type="datetimeFigureOut">
              <a:rPr lang="sr-Latn-CS" smtClean="0"/>
              <a:pPr/>
              <a:t>1.3.2025.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7287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260" tIns="45130" rIns="90260" bIns="4513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0260" tIns="45130" rIns="90260" bIns="4513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0260" tIns="45130" rIns="90260" bIns="4513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0260" tIns="45130" rIns="90260" bIns="45130" rtlCol="0" anchor="b"/>
          <a:lstStyle>
            <a:lvl1pPr algn="r">
              <a:defRPr sz="1200"/>
            </a:lvl1pPr>
          </a:lstStyle>
          <a:p>
            <a:fld id="{677710CA-8EB5-4177-914F-3F57ABE1AABB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168469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B7FDB-E0AC-42E8-A87C-0083ADD3DF79}" type="datetimeFigureOut">
              <a:rPr lang="sr-Latn-CS" smtClean="0"/>
              <a:pPr/>
              <a:t>1.3.2025.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54DDA-1F3B-4521-A303-A2DC2CAC640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B7FDB-E0AC-42E8-A87C-0083ADD3DF79}" type="datetimeFigureOut">
              <a:rPr lang="sr-Latn-CS" smtClean="0"/>
              <a:pPr/>
              <a:t>1.3.2025.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54DDA-1F3B-4521-A303-A2DC2CAC640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B7FDB-E0AC-42E8-A87C-0083ADD3DF79}" type="datetimeFigureOut">
              <a:rPr lang="sr-Latn-CS" smtClean="0"/>
              <a:pPr/>
              <a:t>1.3.2025.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54DDA-1F3B-4521-A303-A2DC2CAC640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B7FDB-E0AC-42E8-A87C-0083ADD3DF79}" type="datetimeFigureOut">
              <a:rPr lang="sr-Latn-CS" smtClean="0"/>
              <a:pPr/>
              <a:t>1.3.2025.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54DDA-1F3B-4521-A303-A2DC2CAC640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B7FDB-E0AC-42E8-A87C-0083ADD3DF79}" type="datetimeFigureOut">
              <a:rPr lang="sr-Latn-CS" smtClean="0"/>
              <a:pPr/>
              <a:t>1.3.2025.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54DDA-1F3B-4521-A303-A2DC2CAC640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B7FDB-E0AC-42E8-A87C-0083ADD3DF79}" type="datetimeFigureOut">
              <a:rPr lang="sr-Latn-CS" smtClean="0"/>
              <a:pPr/>
              <a:t>1.3.2025.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54DDA-1F3B-4521-A303-A2DC2CAC640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B7FDB-E0AC-42E8-A87C-0083ADD3DF79}" type="datetimeFigureOut">
              <a:rPr lang="sr-Latn-CS" smtClean="0"/>
              <a:pPr/>
              <a:t>1.3.2025.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54DDA-1F3B-4521-A303-A2DC2CAC640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B7FDB-E0AC-42E8-A87C-0083ADD3DF79}" type="datetimeFigureOut">
              <a:rPr lang="sr-Latn-CS" smtClean="0"/>
              <a:pPr/>
              <a:t>1.3.2025.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54DDA-1F3B-4521-A303-A2DC2CAC640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B7FDB-E0AC-42E8-A87C-0083ADD3DF79}" type="datetimeFigureOut">
              <a:rPr lang="sr-Latn-CS" smtClean="0"/>
              <a:pPr/>
              <a:t>1.3.2025.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54DDA-1F3B-4521-A303-A2DC2CAC640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B7FDB-E0AC-42E8-A87C-0083ADD3DF79}" type="datetimeFigureOut">
              <a:rPr lang="sr-Latn-CS" smtClean="0"/>
              <a:pPr/>
              <a:t>1.3.2025.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54DDA-1F3B-4521-A303-A2DC2CAC640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B7FDB-E0AC-42E8-A87C-0083ADD3DF79}" type="datetimeFigureOut">
              <a:rPr lang="sr-Latn-CS" smtClean="0"/>
              <a:pPr/>
              <a:t>1.3.2025.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54DDA-1F3B-4521-A303-A2DC2CAC640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B7FDB-E0AC-42E8-A87C-0083ADD3DF79}" type="datetimeFigureOut">
              <a:rPr lang="sr-Latn-CS" smtClean="0"/>
              <a:pPr/>
              <a:t>1.3.2025.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C54DDA-1F3B-4521-A303-A2DC2CAC640E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hr-HR" sz="2800" b="1" dirty="0">
                <a:solidFill>
                  <a:schemeClr val="accent1"/>
                </a:solidFill>
              </a:rPr>
              <a:t>2. Ugovorne osnove stručnog nadzora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900634"/>
          </a:xfrm>
        </p:spPr>
        <p:txBody>
          <a:bodyPr>
            <a:normAutofit fontScale="85000" lnSpcReduction="20000"/>
          </a:bodyPr>
          <a:lstStyle/>
          <a:p>
            <a:r>
              <a:rPr lang="hr-HR" dirty="0">
                <a:solidFill>
                  <a:srgbClr val="FF0000"/>
                </a:solidFill>
              </a:rPr>
              <a:t>Bitni elementi ugovora:</a:t>
            </a:r>
          </a:p>
          <a:p>
            <a:endParaRPr lang="hr-HR" sz="1500" dirty="0">
              <a:solidFill>
                <a:srgbClr val="FF0000"/>
              </a:solidFill>
            </a:endParaRPr>
          </a:p>
          <a:p>
            <a:pPr lvl="1"/>
            <a:r>
              <a:rPr lang="hr-HR" dirty="0"/>
              <a:t>Ugovorne strane</a:t>
            </a:r>
          </a:p>
          <a:p>
            <a:pPr lvl="2"/>
            <a:r>
              <a:rPr lang="hr-HR" dirty="0"/>
              <a:t>Investitor</a:t>
            </a:r>
          </a:p>
          <a:p>
            <a:pPr lvl="2"/>
            <a:r>
              <a:rPr lang="hr-HR" dirty="0"/>
              <a:t>Nadzorni inženjer</a:t>
            </a:r>
          </a:p>
          <a:p>
            <a:pPr lvl="1"/>
            <a:r>
              <a:rPr lang="hr-HR" dirty="0"/>
              <a:t>Predmet </a:t>
            </a:r>
          </a:p>
          <a:p>
            <a:pPr lvl="2"/>
            <a:r>
              <a:rPr lang="hr-HR" dirty="0"/>
              <a:t>Prema Zakonu o gradnji, osobito čl. 56.  do 60.</a:t>
            </a:r>
          </a:p>
          <a:p>
            <a:pPr lvl="2"/>
            <a:r>
              <a:rPr lang="hr-HR" dirty="0"/>
              <a:t>Obračun količina i troškova – obračunski nadzor</a:t>
            </a:r>
          </a:p>
          <a:p>
            <a:pPr lvl="2"/>
            <a:r>
              <a:rPr lang="hr-HR" dirty="0"/>
              <a:t>Ostalo</a:t>
            </a:r>
          </a:p>
          <a:p>
            <a:pPr lvl="1"/>
            <a:r>
              <a:rPr lang="hr-HR" dirty="0"/>
              <a:t>Cijena</a:t>
            </a:r>
          </a:p>
          <a:p>
            <a:pPr lvl="2"/>
            <a:r>
              <a:rPr lang="hr-HR" dirty="0"/>
              <a:t>Cijena inženjerskih usluga se formira na tržištu</a:t>
            </a:r>
          </a:p>
          <a:p>
            <a:pPr lvl="2"/>
            <a:r>
              <a:rPr lang="hr-HR" dirty="0"/>
              <a:t>Pravilnik o standardu usluga ovlaštenih inženjera građevinarstva (NN 132/15) </a:t>
            </a:r>
          </a:p>
          <a:p>
            <a:pPr lvl="1"/>
            <a:r>
              <a:rPr lang="hr-HR" dirty="0"/>
              <a:t>Rok</a:t>
            </a:r>
          </a:p>
          <a:p>
            <a:pPr lvl="2"/>
            <a:r>
              <a:rPr lang="hr-HR" dirty="0"/>
              <a:t>U pravilu vezano uz trajanje građenja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2415</TotalTime>
  <Words>63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2. Ugovorne osnove stručnog nadzora</vt:lpstr>
    </vt:vector>
  </TitlesOfParts>
  <Company>gf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Građevinski fakultet Sveučilišta u Zagrebu Diplomski studij – Smjer Organizacija građenja  Praćenje i kontrola gradnje</dc:title>
  <dc:creator>gf</dc:creator>
  <cp:lastModifiedBy>Ivica Završki</cp:lastModifiedBy>
  <cp:revision>114</cp:revision>
  <cp:lastPrinted>2017-04-03T13:01:57Z</cp:lastPrinted>
  <dcterms:created xsi:type="dcterms:W3CDTF">2009-03-04T08:05:59Z</dcterms:created>
  <dcterms:modified xsi:type="dcterms:W3CDTF">2025-03-01T13:40:30Z</dcterms:modified>
</cp:coreProperties>
</file>