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58" autoAdjust="0"/>
  </p:normalViewPr>
  <p:slideViewPr>
    <p:cSldViewPr>
      <p:cViewPr varScale="1">
        <p:scale>
          <a:sx n="71" d="100"/>
          <a:sy n="71" d="100"/>
        </p:scale>
        <p:origin x="13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21.9.2022.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Opća transportna jednadžba – (jednadžba pronosa)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Uspostava općeg zakona transportne bilance za fizikalnu veličinu</a:t>
            </a:r>
            <a:r>
              <a:rPr lang="hr-HR" sz="2400" b="1" i="1" dirty="0"/>
              <a:t> </a:t>
            </a:r>
            <a:r>
              <a:rPr lang="hr-HR" sz="2400" b="1" i="1" dirty="0">
                <a:sym typeface="Symbol" panose="05050102010706020507" pitchFamily="18" charset="2"/>
              </a:rPr>
              <a:t> </a:t>
            </a:r>
            <a:r>
              <a:rPr lang="hr-HR" sz="2400" dirty="0">
                <a:sym typeface="Symbol" panose="05050102010706020507" pitchFamily="18" charset="2"/>
              </a:rPr>
              <a:t> (prati se promjena </a:t>
            </a:r>
            <a:r>
              <a:rPr lang="hr-HR" sz="2400" i="1" dirty="0">
                <a:sym typeface="Symbol" panose="05050102010706020507" pitchFamily="18" charset="2"/>
              </a:rPr>
              <a:t></a:t>
            </a:r>
            <a:r>
              <a:rPr lang="hr-HR" sz="2400" dirty="0">
                <a:sym typeface="Symbol" panose="05050102010706020507" pitchFamily="18" charset="2"/>
              </a:rPr>
              <a:t> u prostorno fiksiranom kontrolnom volumenu kroz koji se odvija strujanje, odnosno pronos </a:t>
            </a:r>
            <a:r>
              <a:rPr lang="hr-HR" sz="2400" dirty="0"/>
              <a:t>fizikalne veličine </a:t>
            </a:r>
            <a:r>
              <a:rPr lang="hr-HR" sz="2400" i="1" dirty="0">
                <a:sym typeface="Symbol" panose="05050102010706020507" pitchFamily="18" charset="2"/>
              </a:rPr>
              <a:t> </a:t>
            </a:r>
            <a:r>
              <a:rPr lang="hr-HR" sz="2400" dirty="0">
                <a:sym typeface="Symbol" panose="05050102010706020507" pitchFamily="18" charset="2"/>
              </a:rPr>
              <a:t>):</a:t>
            </a:r>
            <a:endParaRPr lang="hr-HR" sz="2400" b="1" i="1" dirty="0"/>
          </a:p>
          <a:p>
            <a:endParaRPr lang="hr-HR" sz="12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1016" y="492432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/>
              <a:t>T – </a:t>
            </a:r>
            <a:r>
              <a:rPr lang="hr-HR" sz="2400" dirty="0"/>
              <a:t>komponenta transporta </a:t>
            </a:r>
            <a:r>
              <a:rPr lang="hr-HR" sz="2400" i="1" dirty="0">
                <a:sym typeface="Symbol" panose="05050102010706020507" pitchFamily="18" charset="2"/>
              </a:rPr>
              <a:t></a:t>
            </a:r>
            <a:r>
              <a:rPr lang="hr-HR" sz="2400" dirty="0"/>
              <a:t> sa strujanjem – </a:t>
            </a:r>
            <a:r>
              <a:rPr lang="hr-HR" sz="2400" dirty="0" err="1"/>
              <a:t>konvekcijom</a:t>
            </a:r>
            <a:endParaRPr lang="hr-HR" sz="2400" dirty="0"/>
          </a:p>
          <a:p>
            <a:r>
              <a:rPr lang="hr-HR" sz="2400" b="1" i="1" dirty="0"/>
              <a:t>D – </a:t>
            </a:r>
            <a:r>
              <a:rPr lang="hr-HR" sz="2400" dirty="0"/>
              <a:t>komponenta transporta </a:t>
            </a:r>
            <a:r>
              <a:rPr lang="hr-HR" sz="2400" i="1" dirty="0">
                <a:sym typeface="Symbol" panose="05050102010706020507" pitchFamily="18" charset="2"/>
              </a:rPr>
              <a:t></a:t>
            </a:r>
            <a:r>
              <a:rPr lang="hr-HR" sz="2400" dirty="0"/>
              <a:t> molekularnom difuzijom</a:t>
            </a:r>
          </a:p>
          <a:p>
            <a:r>
              <a:rPr lang="hr-HR" sz="2400" b="1" i="1" dirty="0"/>
              <a:t>I/P – </a:t>
            </a:r>
            <a:r>
              <a:rPr lang="hr-HR" sz="2400" dirty="0"/>
              <a:t>intenzitet izvora/ponora </a:t>
            </a:r>
            <a:r>
              <a:rPr lang="hr-HR" sz="2400" i="1" dirty="0">
                <a:sym typeface="Symbol" panose="05050102010706020507" pitchFamily="18" charset="2"/>
              </a:rPr>
              <a:t></a:t>
            </a:r>
            <a:r>
              <a:rPr lang="hr-HR" sz="2400" dirty="0"/>
              <a:t> u fiksiranom kontrolnom volumenu</a:t>
            </a:r>
          </a:p>
          <a:p>
            <a:r>
              <a:rPr lang="hr-HR" sz="2400" b="1" i="1" dirty="0"/>
              <a:t>W – </a:t>
            </a:r>
            <a:r>
              <a:rPr lang="hr-HR" sz="2400" dirty="0"/>
              <a:t>djelovanja po oplošju fiksiranog kontrolnog volumena (ovisno o promatranoj veličini </a:t>
            </a:r>
            <a:r>
              <a:rPr lang="hr-HR" sz="2400" i="1" dirty="0">
                <a:sym typeface="Symbol" panose="05050102010706020507" pitchFamily="18" charset="2"/>
              </a:rPr>
              <a:t></a:t>
            </a:r>
            <a:r>
              <a:rPr lang="hr-HR" sz="2400" dirty="0"/>
              <a:t> )</a:t>
            </a:r>
          </a:p>
          <a:p>
            <a:r>
              <a:rPr lang="hr-HR" sz="2400" dirty="0"/>
              <a:t> </a:t>
            </a:r>
          </a:p>
          <a:p>
            <a:endParaRPr lang="hr-HR" sz="2400" dirty="0"/>
          </a:p>
          <a:p>
            <a:endParaRPr lang="hr-HR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896357" y="608724"/>
            <a:ext cx="2400079" cy="4665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2028DB-128E-4E33-BC40-4534B479991A}"/>
                  </a:ext>
                </a:extLst>
              </p:cNvPr>
              <p:cNvSpPr txBox="1"/>
              <p:nvPr/>
            </p:nvSpPr>
            <p:spPr>
              <a:xfrm>
                <a:off x="1316537" y="4351888"/>
                <a:ext cx="6207791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𝛥𝛤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𝑈𝑁</m:t>
                            </m:r>
                          </m:sub>
                        </m:s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𝑉𝐴𝑁</m:t>
                            </m:r>
                          </m:sub>
                        </m:sSub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hr-HR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𝑈𝑁</m:t>
                        </m:r>
                      </m:sub>
                    </m:sSub>
                    <m:r>
                      <a:rPr lang="hr-HR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hr-HR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𝑉𝐴𝑁</m:t>
                        </m:r>
                      </m:sub>
                    </m:sSub>
                  </m:oMath>
                </a14:m>
                <a:r>
                  <a:rPr lang="hr-HR" sz="2400" i="1" dirty="0"/>
                  <a:t>) + P/I + W</a:t>
                </a:r>
                <a:endParaRPr lang="en-US" sz="2400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2028DB-128E-4E33-BC40-4534B4799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537" y="4351888"/>
                <a:ext cx="6207791" cy="461665"/>
              </a:xfrm>
              <a:prstGeom prst="rect">
                <a:avLst/>
              </a:prstGeom>
              <a:blipFill>
                <a:blip r:embed="rId3"/>
                <a:stretch>
                  <a:fillRect l="-98" t="-75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1450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Ukoliko se za zadnji član desne strane N-S jednadžbe za </a:t>
            </a:r>
            <a:r>
              <a:rPr lang="hr-HR" sz="2400" dirty="0" err="1">
                <a:sym typeface="Symbol"/>
              </a:rPr>
              <a:t>nestišljivu</a:t>
            </a:r>
            <a:r>
              <a:rPr lang="hr-HR" sz="2400" dirty="0">
                <a:sym typeface="Symbol"/>
              </a:rPr>
              <a:t> tekućinu (</a:t>
            </a:r>
            <a:r>
              <a:rPr lang="hr-HR" sz="2400" i="1" dirty="0">
                <a:sym typeface="Symbol"/>
              </a:rPr>
              <a:t></a:t>
            </a:r>
            <a:r>
              <a:rPr lang="hr-HR" sz="2400" dirty="0">
                <a:sym typeface="Symbol"/>
              </a:rPr>
              <a:t> = </a:t>
            </a:r>
            <a:r>
              <a:rPr lang="hr-HR" sz="2400" dirty="0" err="1">
                <a:sym typeface="Symbol"/>
              </a:rPr>
              <a:t>konst</a:t>
            </a:r>
            <a:r>
              <a:rPr lang="hr-HR" sz="2400" dirty="0">
                <a:sym typeface="Symbol"/>
              </a:rPr>
              <a:t>.) i </a:t>
            </a:r>
            <a:r>
              <a:rPr lang="hr-HR" sz="2400" i="1" dirty="0">
                <a:sym typeface="Symbol"/>
              </a:rPr>
              <a:t>x</a:t>
            </a:r>
            <a:r>
              <a:rPr lang="hr-HR" sz="2400" dirty="0">
                <a:sym typeface="Symbol"/>
              </a:rPr>
              <a:t> smjer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umjesto </a:t>
            </a:r>
            <a:r>
              <a:rPr lang="hr-HR" sz="2400" i="1" dirty="0">
                <a:sym typeface="Symbol"/>
              </a:rPr>
              <a:t></a:t>
            </a:r>
            <a:r>
              <a:rPr lang="hr-HR" sz="2400" i="1" dirty="0" err="1">
                <a:sym typeface="Symbol"/>
              </a:rPr>
              <a:t>Vx</a:t>
            </a:r>
            <a:r>
              <a:rPr lang="hr-HR" sz="2400" i="1" dirty="0">
                <a:sym typeface="Symbol"/>
              </a:rPr>
              <a:t>  </a:t>
            </a:r>
            <a:r>
              <a:rPr lang="hr-HR" sz="2400" dirty="0">
                <a:sym typeface="Symbol"/>
              </a:rPr>
              <a:t>uvede prethodni izraz za komponente posmičnog naprezanja u </a:t>
            </a:r>
            <a:r>
              <a:rPr lang="hr-HR" sz="2400" i="1" dirty="0">
                <a:sym typeface="Symbol"/>
              </a:rPr>
              <a:t>x</a:t>
            </a:r>
            <a:r>
              <a:rPr lang="hr-HR" sz="2400" dirty="0">
                <a:sym typeface="Symbol"/>
              </a:rPr>
              <a:t> smjeru  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 </a:t>
            </a:r>
          </a:p>
          <a:p>
            <a:r>
              <a:rPr lang="hr-HR" sz="2400" dirty="0">
                <a:sym typeface="Symbol"/>
              </a:rPr>
              <a:t>dobiva se:                        </a:t>
            </a:r>
          </a:p>
          <a:p>
            <a:endParaRPr lang="hr-HR" sz="1200" dirty="0">
              <a:sym typeface="Symbol"/>
            </a:endParaRP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U hidraulici je interesantna i sljedeća formalna manipulacija N-S jednadžbe kroz primjenu vektorskih pravila (uz </a:t>
            </a:r>
            <a:r>
              <a:rPr lang="hr-HR" sz="2400" i="1" dirty="0">
                <a:sym typeface="Symbol"/>
              </a:rPr>
              <a:t>G</a:t>
            </a:r>
            <a:r>
              <a:rPr lang="hr-HR" sz="2400" dirty="0">
                <a:sym typeface="Symbol"/>
              </a:rPr>
              <a:t> = (0, 0, </a:t>
            </a:r>
            <a:r>
              <a:rPr lang="hr-HR" sz="2400" i="1" dirty="0">
                <a:sym typeface="Symbol"/>
              </a:rPr>
              <a:t>-</a:t>
            </a:r>
            <a:r>
              <a:rPr lang="hr-HR" sz="2400" i="1" dirty="0" err="1">
                <a:sym typeface="Symbol"/>
              </a:rPr>
              <a:t>g</a:t>
            </a:r>
            <a:r>
              <a:rPr lang="hr-HR" sz="2400" dirty="0">
                <a:sym typeface="Symbol"/>
              </a:rPr>
              <a:t>)= -</a:t>
            </a:r>
            <a:r>
              <a:rPr lang="hr-HR" sz="2400" i="1" dirty="0">
                <a:sym typeface="Symbol"/>
              </a:rPr>
              <a:t>g</a:t>
            </a:r>
            <a:r>
              <a:rPr lang="hr-HR" sz="2400" dirty="0">
                <a:sym typeface="Symbol"/>
              </a:rPr>
              <a:t></a:t>
            </a:r>
            <a:r>
              <a:rPr lang="hr-HR" sz="2400" i="1" dirty="0">
                <a:sym typeface="Symbol"/>
              </a:rPr>
              <a:t>z</a:t>
            </a:r>
            <a:r>
              <a:rPr lang="hr-HR" sz="2400" dirty="0">
                <a:sym typeface="Symbol"/>
              </a:rPr>
              <a:t>):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41064FA-3E93-407A-8FF3-F6095293C5AF}"/>
                  </a:ext>
                </a:extLst>
              </p:cNvPr>
              <p:cNvSpPr txBox="1"/>
              <p:nvPr/>
            </p:nvSpPr>
            <p:spPr>
              <a:xfrm>
                <a:off x="1821264" y="1417193"/>
                <a:ext cx="4834694" cy="68031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𝑔𝑟𝑎𝑑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hr-HR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𝜐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41064FA-3E93-407A-8FF3-F6095293C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264" y="1417193"/>
                <a:ext cx="4834694" cy="6803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42EE278-7838-48DC-85C0-FB81BFBF9441}"/>
                  </a:ext>
                </a:extLst>
              </p:cNvPr>
              <p:cNvSpPr txBox="1"/>
              <p:nvPr/>
            </p:nvSpPr>
            <p:spPr>
              <a:xfrm>
                <a:off x="3111596" y="2644668"/>
                <a:ext cx="3647749" cy="92621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𝑗𝑖</m:t>
                          </m:r>
                        </m:sub>
                      </m:sSub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𝜂</m:t>
                      </m:r>
                      <m:d>
                        <m:dPr>
                          <m:begChr m:val="["/>
                          <m:endChr m:val="]"/>
                          <m:ctrlPr>
                            <a:rPr lang="hr-H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42EE278-7838-48DC-85C0-FB81BFBF9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596" y="2644668"/>
                <a:ext cx="3647749" cy="926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EC49D11-43B5-4169-8E1A-440DB9378C3B}"/>
                  </a:ext>
                </a:extLst>
              </p:cNvPr>
              <p:cNvSpPr txBox="1"/>
              <p:nvPr/>
            </p:nvSpPr>
            <p:spPr>
              <a:xfrm>
                <a:off x="2955250" y="3615647"/>
                <a:ext cx="3960439" cy="70269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b="0" dirty="0">
                    <a:ea typeface="Cambria Math" panose="02040503050406030204" pitchFamily="18" charset="0"/>
                    <a:sym typeface="Symbol" panose="05050102010706020507" pitchFamily="18" charset="2"/>
                  </a:rPr>
                  <a:t>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𝑥𝑥</m:t>
                                </m:r>
                              </m:sub>
                            </m:sSub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</m:e>
                    </m:d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EC49D11-43B5-4169-8E1A-440DB9378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5250" y="3615647"/>
                <a:ext cx="3960439" cy="702693"/>
              </a:xfrm>
              <a:prstGeom prst="rect">
                <a:avLst/>
              </a:prstGeom>
              <a:blipFill rotWithShape="1">
                <a:blip r:embed="rId4"/>
                <a:stretch>
                  <a:fillRect l="-2144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CEA4344-5B30-4D65-91E6-82BBA5F190B8}"/>
                  </a:ext>
                </a:extLst>
              </p:cNvPr>
              <p:cNvSpPr txBox="1"/>
              <p:nvPr/>
            </p:nvSpPr>
            <p:spPr>
              <a:xfrm>
                <a:off x="231117" y="5303578"/>
                <a:ext cx="4279007" cy="4700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</m:d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p>
                        <m:sSupPr>
                          <m:ctrlPr>
                            <a:rPr lang="hr-HR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p>
                          <m:r>
                            <a:rPr lang="hr-HR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𝒓𝒐𝒕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CEA4344-5B30-4D65-91E6-82BBA5F190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17" y="5303578"/>
                <a:ext cx="4279007" cy="470000"/>
              </a:xfrm>
              <a:prstGeom prst="rect">
                <a:avLst/>
              </a:prstGeom>
              <a:blipFill>
                <a:blip r:embed="rId5"/>
                <a:stretch>
                  <a:fillRect b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4607D67-5B3D-4B45-A9A5-430415C4590E}"/>
                  </a:ext>
                </a:extLst>
              </p:cNvPr>
              <p:cNvSpPr txBox="1"/>
              <p:nvPr/>
            </p:nvSpPr>
            <p:spPr>
              <a:xfrm>
                <a:off x="5122340" y="5290462"/>
                <a:ext cx="3990976" cy="4700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p>
                        <m:sSupPr>
                          <m:ctrlPr>
                            <a:rPr lang="hr-HR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p>
                          <m:r>
                            <a:rPr lang="hr-HR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𝑑𝑖𝑣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</m:t>
                      </m:r>
                      <m:r>
                        <a:rPr lang="hr-HR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𝒓𝒐𝒕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4607D67-5B3D-4B45-A9A5-430415C45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340" y="5290462"/>
                <a:ext cx="3990976" cy="4700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326446D-DCDE-443D-884A-F0C4EB09CE6D}"/>
                  </a:ext>
                </a:extLst>
              </p:cNvPr>
              <p:cNvSpPr txBox="1"/>
              <p:nvPr/>
            </p:nvSpPr>
            <p:spPr>
              <a:xfrm>
                <a:off x="-31700" y="6144663"/>
                <a:ext cx="3988995" cy="71333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𝑔𝑧</m:t>
                        </m:r>
                      </m:e>
                    </m:d>
                  </m:oMath>
                </a14:m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+ </a:t>
                </a:r>
                <a:r>
                  <a:rPr lang="hr-HR" sz="24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 =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</a:t>
                </a:r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326446D-DCDE-443D-884A-F0C4EB09C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700" y="6144663"/>
                <a:ext cx="3988995" cy="7133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00B0ADF6-DBD9-4BE2-9F24-6A1B3607B358}"/>
              </a:ext>
            </a:extLst>
          </p:cNvPr>
          <p:cNvSpPr/>
          <p:nvPr/>
        </p:nvSpPr>
        <p:spPr>
          <a:xfrm>
            <a:off x="683567" y="6074120"/>
            <a:ext cx="2016225" cy="8188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5D40F7-398D-4B7B-AED4-0C0B7CF6B22E}"/>
              </a:ext>
            </a:extLst>
          </p:cNvPr>
          <p:cNvSpPr/>
          <p:nvPr/>
        </p:nvSpPr>
        <p:spPr>
          <a:xfrm>
            <a:off x="3926154" y="5760462"/>
            <a:ext cx="6156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err="1">
                <a:solidFill>
                  <a:srgbClr val="FF0000"/>
                </a:solidFill>
              </a:rPr>
              <a:t>Bernoulijeva</a:t>
            </a:r>
            <a:r>
              <a:rPr lang="hr-HR" b="1" dirty="0">
                <a:solidFill>
                  <a:srgbClr val="FF0000"/>
                </a:solidFill>
              </a:rPr>
              <a:t> jednadžba za idealnu tekućinu</a:t>
            </a:r>
          </a:p>
          <a:p>
            <a:endParaRPr lang="hr-HR" b="1" dirty="0">
              <a:solidFill>
                <a:srgbClr val="00B0F0"/>
              </a:solidFill>
            </a:endParaRPr>
          </a:p>
          <a:p>
            <a:endParaRPr lang="hr-HR" b="1" dirty="0">
              <a:solidFill>
                <a:srgbClr val="00B0F0"/>
              </a:solidFill>
            </a:endParaRPr>
          </a:p>
          <a:p>
            <a:r>
              <a:rPr lang="hr-HR" b="1" dirty="0">
                <a:solidFill>
                  <a:srgbClr val="00B050"/>
                </a:solidFill>
              </a:rPr>
              <a:t>Doprinos realne tekućine (otpori strujanju uslijed viskoznosti)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3AC36C4-6A0C-4D61-BB7B-93DD34DB8B80}"/>
              </a:ext>
            </a:extLst>
          </p:cNvPr>
          <p:cNvSpPr/>
          <p:nvPr/>
        </p:nvSpPr>
        <p:spPr>
          <a:xfrm>
            <a:off x="3111597" y="6074120"/>
            <a:ext cx="236268" cy="77477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DE90563-13C1-4255-9E66-7CA4BA91BF69}"/>
                  </a:ext>
                </a:extLst>
              </p:cNvPr>
              <p:cNvSpPr txBox="1"/>
              <p:nvPr/>
            </p:nvSpPr>
            <p:spPr>
              <a:xfrm>
                <a:off x="4619841" y="6149550"/>
                <a:ext cx="4279007" cy="4700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  <m:r>
                        <a:rPr lang="hr-HR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sz="2400" i="1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</m:t>
                      </m:r>
                      <m:r>
                        <a:rPr lang="hr-HR" sz="24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</m:t>
                      </m:r>
                      <m:r>
                        <a:rPr lang="hr-HR" sz="24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hr-HR" sz="24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𝒓𝒐𝒕</m:t>
                      </m:r>
                      <m:r>
                        <a:rPr lang="hr-HR" sz="24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𝒓𝒐𝒕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DE90563-13C1-4255-9E66-7CA4BA91B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841" y="6149550"/>
                <a:ext cx="4279007" cy="4700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119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2842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Prethodne jednadžbe mogu poslužiti i za rješavanje turbulentnog strujanja, no problem je u visokim frekvencijama promjene brzine i  tlakova uslijed turbulencije (sustav jednadžbi nije pogodan za rješavanje).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U hidrauličkim problemima prevladava turbulentno strujanje. </a:t>
            </a:r>
          </a:p>
          <a:p>
            <a:r>
              <a:rPr lang="hr-HR" sz="2400" dirty="0">
                <a:sym typeface="Symbol"/>
              </a:rPr>
              <a:t>U </a:t>
            </a:r>
            <a:r>
              <a:rPr lang="hr-HR" sz="2400" dirty="0" err="1">
                <a:sym typeface="Symbol"/>
              </a:rPr>
              <a:t>laminarnom</a:t>
            </a:r>
            <a:r>
              <a:rPr lang="hr-HR" sz="2400" dirty="0">
                <a:sym typeface="Symbol"/>
              </a:rPr>
              <a:t> strujanju se transport okomito na smjer strujanja ostvaruje samo kroz mehanizam molekularne difuzije. </a:t>
            </a:r>
          </a:p>
          <a:p>
            <a:r>
              <a:rPr lang="hr-HR" sz="2400" dirty="0">
                <a:sym typeface="Symbol"/>
              </a:rPr>
              <a:t>To nije slučaj kod turbulentnog strujanja !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Uslijed turbulencije dolazi do značajno intenzivnijeg miješanja okomito na smjer „vremenski” </a:t>
            </a:r>
            <a:r>
              <a:rPr lang="hr-HR" sz="2400" dirty="0" err="1">
                <a:sym typeface="Symbol"/>
              </a:rPr>
              <a:t>usrednjenog</a:t>
            </a:r>
            <a:r>
              <a:rPr lang="hr-HR" sz="2400" dirty="0">
                <a:sym typeface="Symbol"/>
              </a:rPr>
              <a:t> strujanja. </a:t>
            </a:r>
          </a:p>
          <a:p>
            <a:r>
              <a:rPr lang="hr-HR" sz="2400" dirty="0">
                <a:sym typeface="Symbol"/>
              </a:rPr>
              <a:t>To se zove „turbulentna” difuzija, a molekularna je naspram nje zanemarivo mala.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utjecaj turbulencije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2" b="4998"/>
          <a:stretch/>
        </p:blipFill>
        <p:spPr bwMode="auto">
          <a:xfrm rot="10800000">
            <a:off x="784871" y="3568942"/>
            <a:ext cx="7169099" cy="147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7496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2842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Uvodi se </a:t>
            </a:r>
            <a:r>
              <a:rPr lang="hr-HR" sz="2400" dirty="0" err="1">
                <a:sym typeface="Symbol"/>
              </a:rPr>
              <a:t>Reynolds</a:t>
            </a:r>
            <a:r>
              <a:rPr lang="hr-HR" sz="2400" dirty="0">
                <a:sym typeface="Symbol"/>
              </a:rPr>
              <a:t>-ova dekompozicija trenutnih vrijednosti proizvoljne fizikalne veličine </a:t>
            </a:r>
            <a:r>
              <a:rPr lang="hr-HR" sz="2400" i="1" dirty="0">
                <a:sym typeface="Symbol"/>
              </a:rPr>
              <a:t>u</a:t>
            </a:r>
            <a:r>
              <a:rPr lang="hr-HR" sz="2400" dirty="0">
                <a:sym typeface="Symbol"/>
              </a:rPr>
              <a:t> na sumu srednjih i fluktuirajućih: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Ukoliko se odabere neka druga fizikalna veličina </a:t>
            </a:r>
            <a:r>
              <a:rPr lang="hr-HR" sz="2400" i="1" dirty="0">
                <a:sym typeface="Symbol"/>
              </a:rPr>
              <a:t>v</a:t>
            </a:r>
            <a:r>
              <a:rPr lang="hr-HR" sz="2400" dirty="0">
                <a:sym typeface="Symbol"/>
              </a:rPr>
              <a:t>: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tada produkt trenutnih vrijednosti iznosi: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a vremenski </a:t>
            </a:r>
            <a:r>
              <a:rPr lang="hr-HR" sz="2400" dirty="0" err="1">
                <a:sym typeface="Symbol"/>
              </a:rPr>
              <a:t>usrednjena</a:t>
            </a:r>
            <a:r>
              <a:rPr lang="hr-HR" sz="2400" dirty="0">
                <a:sym typeface="Symbol"/>
              </a:rPr>
              <a:t> vrijednost produkta iznosi: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 err="1">
                <a:sym typeface="Symbol"/>
              </a:rPr>
              <a:t>Očigledano</a:t>
            </a:r>
            <a:r>
              <a:rPr lang="hr-HR" sz="2400" dirty="0">
                <a:sym typeface="Symbol"/>
              </a:rPr>
              <a:t> je da će se u slučaju turbulentnog strujanja i primjene </a:t>
            </a:r>
            <a:r>
              <a:rPr lang="hr-HR" sz="2400" dirty="0" err="1">
                <a:sym typeface="Symbol"/>
              </a:rPr>
              <a:t>Reynoldsove</a:t>
            </a:r>
            <a:r>
              <a:rPr lang="hr-HR" sz="2400" dirty="0">
                <a:sym typeface="Symbol"/>
              </a:rPr>
              <a:t> dekompozicije pojaviti i dodatni članovi u prethodno izvedenim jednadžbama pronosa. 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Primjerice kod jednadžbe pronosa za „stranu” tvar potrebno je poznavati </a:t>
            </a:r>
            <a:r>
              <a:rPr lang="hr-HR" sz="2400" dirty="0" err="1">
                <a:sym typeface="Symbol"/>
              </a:rPr>
              <a:t>konvektivni</a:t>
            </a:r>
            <a:r>
              <a:rPr lang="hr-HR" sz="2400" dirty="0">
                <a:sym typeface="Symbol"/>
              </a:rPr>
              <a:t> transport                     .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Ukoliko je                                 i 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Vremenski </a:t>
            </a:r>
            <a:r>
              <a:rPr lang="hr-HR" sz="2400" dirty="0" err="1">
                <a:sym typeface="Symbol"/>
              </a:rPr>
              <a:t>usrednjene</a:t>
            </a:r>
            <a:r>
              <a:rPr lang="hr-HR" sz="2400" dirty="0">
                <a:sym typeface="Symbol"/>
              </a:rPr>
              <a:t> vrijed.:</a:t>
            </a:r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Dakle, osim pronosa </a:t>
            </a:r>
            <a:r>
              <a:rPr lang="hr-HR" sz="2400" i="1" u="sng" dirty="0">
                <a:sym typeface="Symbol"/>
              </a:rPr>
              <a:t>molekularnom difuzijom </a:t>
            </a:r>
            <a:r>
              <a:rPr lang="hr-HR" sz="2400" dirty="0">
                <a:sym typeface="Symbol"/>
              </a:rPr>
              <a:t>postoji i znatno intenzivniji pronos </a:t>
            </a:r>
            <a:r>
              <a:rPr lang="hr-HR" sz="2400" i="1" u="sng" dirty="0">
                <a:sym typeface="Symbol"/>
              </a:rPr>
              <a:t>turbulentnom difuzijom</a:t>
            </a:r>
            <a:r>
              <a:rPr lang="hr-HR" sz="2400" dirty="0">
                <a:sym typeface="Symbol"/>
              </a:rPr>
              <a:t>.</a:t>
            </a:r>
            <a:endParaRPr lang="hr-HR" sz="2400" i="1" u="sng" dirty="0">
              <a:sym typeface="Symbo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utjecaj turbulencije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F9975BD-02EF-4035-85FC-6E7B73F0FE36}"/>
                  </a:ext>
                </a:extLst>
              </p:cNvPr>
              <p:cNvSpPr txBox="1"/>
              <p:nvPr/>
            </p:nvSpPr>
            <p:spPr>
              <a:xfrm>
                <a:off x="6434422" y="805680"/>
                <a:ext cx="2722649" cy="49051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hr-H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hr-H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;</m:t>
                    </m:r>
                    <m:acc>
                      <m:accPr>
                        <m:chr m:val="̅"/>
                        <m:ctrlP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acc>
                  </m:oMath>
                </a14:m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</a:t>
                </a:r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F9975BD-02EF-4035-85FC-6E7B73F0F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422" y="805680"/>
                <a:ext cx="2722649" cy="490519"/>
              </a:xfrm>
              <a:prstGeom prst="rect">
                <a:avLst/>
              </a:prstGeom>
              <a:blipFill>
                <a:blip r:embed="rId2"/>
                <a:stretch>
                  <a:fillRect t="-2353" b="-22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3C25858-A995-411B-B0AB-10A3871AEE55}"/>
                  </a:ext>
                </a:extLst>
              </p:cNvPr>
              <p:cNvSpPr txBox="1"/>
              <p:nvPr/>
            </p:nvSpPr>
            <p:spPr>
              <a:xfrm>
                <a:off x="6421351" y="1389656"/>
                <a:ext cx="1823057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̅"/>
                          <m:ctrlPr>
                            <a:rPr lang="hr-HR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3C25858-A995-411B-B0AB-10A3871AE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351" y="1389656"/>
                <a:ext cx="1823057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12863EB-47D3-4915-958B-5A4CF208511A}"/>
                  </a:ext>
                </a:extLst>
              </p:cNvPr>
              <p:cNvSpPr txBox="1"/>
              <p:nvPr/>
            </p:nvSpPr>
            <p:spPr>
              <a:xfrm>
                <a:off x="5286634" y="1906337"/>
                <a:ext cx="3887822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𝑢𝑣</m:t>
                    </m:r>
                    <m:r>
                      <a:rPr lang="hr-H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hr-HR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acc>
                    <m:acc>
                      <m:accPr>
                        <m:chr m:val="̅"/>
                        <m:ctrlP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hr-HR" sz="24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acc>
                      <m:accPr>
                        <m:chr m:val="̅"/>
                        <m:ctrlP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hr-H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12863EB-47D3-4915-958B-5A4CF2085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634" y="1906337"/>
                <a:ext cx="388782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96EEFEA-4831-45D6-ACB3-A6C6F5F8E811}"/>
                  </a:ext>
                </a:extLst>
              </p:cNvPr>
              <p:cNvSpPr txBox="1"/>
              <p:nvPr/>
            </p:nvSpPr>
            <p:spPr>
              <a:xfrm>
                <a:off x="6751127" y="2403356"/>
                <a:ext cx="2364727" cy="50674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hr-HR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𝑢𝑣</m:t>
                          </m:r>
                        </m:e>
                      </m:acc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hr-HR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hr-HR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hr-HR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96EEFEA-4831-45D6-ACB3-A6C6F5F8E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127" y="2403356"/>
                <a:ext cx="2364727" cy="5067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C746D98-D341-48D4-BF26-5DEDCB89BC27}"/>
                  </a:ext>
                </a:extLst>
              </p:cNvPr>
              <p:cNvSpPr txBox="1"/>
              <p:nvPr/>
            </p:nvSpPr>
            <p:spPr>
              <a:xfrm>
                <a:off x="2856189" y="4637175"/>
                <a:ext cx="1800200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𝜕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𝜕</m:t>
                    </m:r>
                  </m:oMath>
                </a14:m>
                <a:r>
                  <a:rPr lang="hr-HR" sz="2400" i="1" dirty="0"/>
                  <a:t>x)</a:t>
                </a:r>
                <a:endParaRPr lang="en-US" sz="2400" i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C746D98-D341-48D4-BF26-5DEDCB89B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189" y="4637175"/>
                <a:ext cx="1800200" cy="461665"/>
              </a:xfrm>
              <a:prstGeom prst="rect">
                <a:avLst/>
              </a:prstGeom>
              <a:blipFill>
                <a:blip r:embed="rId6"/>
                <a:stretch>
                  <a:fillRect t="-7595" r="-334" b="-26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CC0B4D1-C677-4E8F-9D24-D00DF38C3C4A}"/>
                  </a:ext>
                </a:extLst>
              </p:cNvPr>
              <p:cNvSpPr txBox="1"/>
              <p:nvPr/>
            </p:nvSpPr>
            <p:spPr>
              <a:xfrm>
                <a:off x="1351887" y="5134136"/>
                <a:ext cx="1982875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̅"/>
                          <m:ctrlPr>
                            <a:rPr lang="hr-HR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hr-HR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acc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400" b="0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hr-HR" sz="2400" b="0" i="1" dirty="0" smtClean="0">
                          <a:latin typeface="Cambria Math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CC0B4D1-C677-4E8F-9D24-D00DF38C3C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887" y="5134136"/>
                <a:ext cx="1982875" cy="461665"/>
              </a:xfrm>
              <a:prstGeom prst="rect">
                <a:avLst/>
              </a:prstGeom>
              <a:blipFill rotWithShape="1">
                <a:blip r:embed="rId7"/>
                <a:stretch>
                  <a:fillRect r="-60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19DE040-2107-4DE2-A160-C1BF3E91A6C3}"/>
                  </a:ext>
                </a:extLst>
              </p:cNvPr>
              <p:cNvSpPr txBox="1"/>
              <p:nvPr/>
            </p:nvSpPr>
            <p:spPr>
              <a:xfrm>
                <a:off x="3782887" y="5161346"/>
                <a:ext cx="1747003" cy="46243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i="1" dirty="0"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hr-H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hr-HR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19DE040-2107-4DE2-A160-C1BF3E91A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887" y="5161346"/>
                <a:ext cx="1747003" cy="462434"/>
              </a:xfrm>
              <a:prstGeom prst="rect">
                <a:avLst/>
              </a:prstGeom>
              <a:blipFill>
                <a:blip r:embed="rId8"/>
                <a:stretch>
                  <a:fillRect l="-4828" t="-75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2A7348C-EC21-4DCA-A9E7-98D3DC272343}"/>
                  </a:ext>
                </a:extLst>
              </p:cNvPr>
              <p:cNvSpPr txBox="1"/>
              <p:nvPr/>
            </p:nvSpPr>
            <p:spPr>
              <a:xfrm>
                <a:off x="3881056" y="5676545"/>
                <a:ext cx="5234798" cy="49051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(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hr-HR" sz="2400" dirty="0"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nor/>
                          </m:rPr>
                          <a:rPr lang="hr-HR" sz="2400" i="1" dirty="0"/>
                          <m:t>x</m:t>
                        </m:r>
                        <m:r>
                          <m:rPr>
                            <m:nor/>
                          </m:rPr>
                          <a:rPr lang="hr-HR" sz="2400" i="1" dirty="0"/>
                          <m:t>)</m:t>
                        </m:r>
                        <m:r>
                          <m:rPr>
                            <m:nor/>
                          </m:rPr>
                          <a:rPr lang="en-US" sz="2400" i="1" dirty="0"/>
                          <m:t> </m:t>
                        </m:r>
                      </m:e>
                    </m:acc>
                  </m:oMath>
                </a14:m>
                <a:r>
                  <a:rPr lang="hr-HR" sz="2400" i="1" dirty="0"/>
                  <a:t>=</a:t>
                </a:r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b="0" i="1" dirty="0" smtClean="0">
                        <a:latin typeface="Cambria Math"/>
                        <a:ea typeface="Cambria Math"/>
                      </a:rPr>
                      <m:t>𝜕</m:t>
                    </m:r>
                    <m:acc>
                      <m:accPr>
                        <m:chr m:val="̅"/>
                        <m:ctrlP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</m:e>
                    </m:acc>
                    <m:r>
                      <a:rPr lang="hr-HR" sz="2400" i="1" dirty="0" smtClean="0">
                        <a:latin typeface="Cambria Math"/>
                        <a:ea typeface="Cambria Math"/>
                      </a:rPr>
                      <m:t>𝜕</m:t>
                    </m:r>
                    <m:r>
                      <a:rPr lang="hr-HR" sz="2400" b="0" i="1" dirty="0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+</m:t>
                    </m:r>
                    <m:acc>
                      <m:accPr>
                        <m:chr m:val="̅"/>
                        <m:ctrlP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hr-HR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  <m:t>′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hr-HR" sz="2400" dirty="0"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nor/>
                          </m:rPr>
                          <a:rPr lang="hr-HR" sz="2400" i="1" dirty="0"/>
                          <m:t>x</m:t>
                        </m:r>
                      </m:e>
                    </m:acc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2A7348C-EC21-4DCA-A9E7-98D3DC272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056" y="5676545"/>
                <a:ext cx="5234798" cy="490519"/>
              </a:xfrm>
              <a:prstGeom prst="rect">
                <a:avLst/>
              </a:prstGeom>
              <a:blipFill rotWithShape="1">
                <a:blip r:embed="rId9"/>
                <a:stretch>
                  <a:fillRect t="-1176" b="-2352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7964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2842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err="1">
                <a:sym typeface="Symbol"/>
              </a:rPr>
              <a:t>Reynolds</a:t>
            </a:r>
            <a:r>
              <a:rPr lang="hr-HR" sz="2400" dirty="0">
                <a:sym typeface="Symbol"/>
              </a:rPr>
              <a:t>-ovom dekompozicijom značajno se kompliciraju dijelovi ZOKG.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Član </a:t>
            </a:r>
            <a:r>
              <a:rPr lang="hr-HR" sz="2400" dirty="0" err="1">
                <a:sym typeface="Symbol"/>
              </a:rPr>
              <a:t>konvektivnog</a:t>
            </a:r>
            <a:r>
              <a:rPr lang="hr-HR" sz="2400" dirty="0">
                <a:sym typeface="Symbol"/>
              </a:rPr>
              <a:t> transporta                , uz korištenje                       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sadrži članove koji su vremenski </a:t>
            </a:r>
            <a:r>
              <a:rPr lang="hr-HR" sz="2400" dirty="0" err="1">
                <a:sym typeface="Symbol"/>
              </a:rPr>
              <a:t>usrednjene</a:t>
            </a:r>
            <a:r>
              <a:rPr lang="hr-HR" sz="2400" dirty="0">
                <a:sym typeface="Symbol"/>
              </a:rPr>
              <a:t> vrijednosti umnoška fluktuirajućih komponenti brzine          . , koji u svojoj biti predstavljaju mehanizam transporta količine gibanja, a po načinu djelovanja mogu se shvatiti kao dodatna posmična naprezanja (generirana turbulencijom). Stoga se uobičajeno i nazivaju „virtualna” naprezanja.</a:t>
            </a:r>
          </a:p>
          <a:p>
            <a:r>
              <a:rPr lang="hr-HR" sz="2400" dirty="0">
                <a:sym typeface="Symbol"/>
              </a:rPr>
              <a:t>Tenzor tih turbulentnih naprezanja može se dati izrazom:</a:t>
            </a:r>
          </a:p>
          <a:p>
            <a:r>
              <a:rPr lang="hr-HR" sz="2400" dirty="0">
                <a:sym typeface="Symbol"/>
              </a:rPr>
              <a:t>Zbog ovakve intervencije u N-S jednadžbu, konačne jednadžbe se nazivaju </a:t>
            </a:r>
            <a:r>
              <a:rPr lang="hr-HR" sz="2400" dirty="0" err="1">
                <a:sym typeface="Symbol"/>
              </a:rPr>
              <a:t>Reynoldsove</a:t>
            </a:r>
            <a:r>
              <a:rPr lang="hr-HR" sz="2400" dirty="0">
                <a:sym typeface="Symbol"/>
              </a:rPr>
              <a:t> transportne jednadžbe (RANS </a:t>
            </a:r>
            <a:r>
              <a:rPr lang="hr-HR" sz="2400" dirty="0" err="1">
                <a:sym typeface="Symbol"/>
              </a:rPr>
              <a:t>equations</a:t>
            </a:r>
            <a:r>
              <a:rPr lang="hr-HR" sz="2400" dirty="0">
                <a:sym typeface="Symbol"/>
              </a:rPr>
              <a:t>).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Ukoliko se raspiše </a:t>
            </a:r>
            <a:r>
              <a:rPr lang="hr-HR" sz="2400" dirty="0" err="1">
                <a:sym typeface="Symbol"/>
              </a:rPr>
              <a:t>komplentna</a:t>
            </a:r>
            <a:r>
              <a:rPr lang="hr-HR" sz="2400" dirty="0">
                <a:sym typeface="Symbol"/>
              </a:rPr>
              <a:t> </a:t>
            </a:r>
            <a:r>
              <a:rPr lang="hr-HR" sz="2400" dirty="0" err="1">
                <a:sym typeface="Symbol"/>
              </a:rPr>
              <a:t>reynoldsova</a:t>
            </a:r>
            <a:r>
              <a:rPr lang="hr-HR" sz="2400" dirty="0">
                <a:sym typeface="Symbol"/>
              </a:rPr>
              <a:t> jednadžba za </a:t>
            </a:r>
            <a:r>
              <a:rPr lang="hr-HR" sz="2400" i="1" dirty="0">
                <a:sym typeface="Symbol"/>
              </a:rPr>
              <a:t>x</a:t>
            </a:r>
            <a:r>
              <a:rPr lang="hr-HR" sz="2400" dirty="0">
                <a:sym typeface="Symbol"/>
              </a:rPr>
              <a:t> smjer:   </a:t>
            </a:r>
          </a:p>
          <a:p>
            <a:endParaRPr lang="hr-HR" sz="1200" dirty="0">
              <a:sym typeface="Symbo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utjecaj turbulencije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282" y="1855128"/>
            <a:ext cx="666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39B838F-87B8-4E49-BAAE-92A4F80E46B9}"/>
                  </a:ext>
                </a:extLst>
              </p:cNvPr>
              <p:cNvSpPr txBox="1"/>
              <p:nvPr/>
            </p:nvSpPr>
            <p:spPr>
              <a:xfrm>
                <a:off x="107504" y="6115038"/>
                <a:ext cx="7215232" cy="67659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𝜌</m:t>
                    </m:r>
                    <m:sSub>
                      <m:sSubPr>
                        <m:ctrlPr>
                          <a:rPr lang="hr-HR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acc>
                          <m:accPr>
                            <m:chr m:val="̅"/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𝜂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acc>
                      <m:accPr>
                        <m:chr m:val="̅"/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d>
                      <m:dPr>
                        <m:begChr m:val="["/>
                        <m:endChr m:val="]"/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acc>
                          <m:accPr>
                            <m:chr m:val="̅"/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Sup>
                              <m:sSubSupPr>
                                <m:ctrlP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p>
                                  <m:sSupPr>
                                    <m:ctrlPr>
                                      <a:rPr lang="hr-H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r-H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hr-H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  <m:sup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acc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acc>
                          <m:accPr>
                            <m:chr m:val="̅"/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e>
                        </m:acc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  <m:acc>
                          <m:accPr>
                            <m:chr m:val="̅"/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</m:e>
                        </m:acc>
                      </m:e>
                    </m:d>
                  </m:oMath>
                </a14:m>
                <a:endParaRPr lang="en-US" sz="2400" i="1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39B838F-87B8-4E49-BAAE-92A4F80E4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115038"/>
                <a:ext cx="7215232" cy="6765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B84F224-5960-4BE9-A832-1FE9E089DC10}"/>
                  </a:ext>
                </a:extLst>
              </p:cNvPr>
              <p:cNvSpPr txBox="1"/>
              <p:nvPr/>
            </p:nvSpPr>
            <p:spPr>
              <a:xfrm>
                <a:off x="107504" y="5257613"/>
                <a:ext cx="5348836" cy="67659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i="1" dirty="0">
                    <a:ea typeface="Cambria Math" panose="02040503050406030204" pitchFamily="18" charset="0"/>
                    <a:sym typeface="Symbol" panose="05050102010706020507" pitchFamily="18" charset="2"/>
                  </a:rPr>
                  <a:t>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acc>
                              <m:accPr>
                                <m:chr m:val="̅"/>
                                <m:ctrlP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hr-HR" sz="24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hr-HR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acc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e>
                        </m:acc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acc>
                              <m:accPr>
                                <m:chr m:val="̅"/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acc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e>
                        </m:acc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acc>
                              <m:accPr>
                                <m:chr m:val="̅"/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acc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sub>
                            </m:sSub>
                          </m:e>
                        </m:acc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acc>
                              <m:accPr>
                                <m:chr m:val="̅"/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hr-H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acc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</m:e>
                    </m:d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B84F224-5960-4BE9-A832-1FE9E089DC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257613"/>
                <a:ext cx="5348836" cy="676595"/>
              </a:xfrm>
              <a:prstGeom prst="rect">
                <a:avLst/>
              </a:prstGeom>
              <a:blipFill>
                <a:blip r:embed="rId4"/>
                <a:stretch>
                  <a:fillRect l="-1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6EE08CA-F0CB-4191-8944-89B37BEA9B08}"/>
                  </a:ext>
                </a:extLst>
              </p:cNvPr>
              <p:cNvSpPr txBox="1"/>
              <p:nvPr/>
            </p:nvSpPr>
            <p:spPr>
              <a:xfrm>
                <a:off x="7669070" y="5703376"/>
                <a:ext cx="1223410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𝜂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= 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𝜌𝜈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6EE08CA-F0CB-4191-8944-89B37BEA9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9070" y="5703376"/>
                <a:ext cx="1223410" cy="461665"/>
              </a:xfrm>
              <a:prstGeom prst="rect">
                <a:avLst/>
              </a:prstGeom>
              <a:blipFill>
                <a:blip r:embed="rId5"/>
                <a:stretch>
                  <a:fillRect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0E39E8-EE33-423C-842D-31805292C647}"/>
                  </a:ext>
                </a:extLst>
              </p:cNvPr>
              <p:cNvSpPr txBox="1"/>
              <p:nvPr/>
            </p:nvSpPr>
            <p:spPr>
              <a:xfrm>
                <a:off x="3715120" y="971692"/>
                <a:ext cx="1028515" cy="4700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</m:d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0E39E8-EE33-423C-842D-31805292C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120" y="971692"/>
                <a:ext cx="1028515" cy="470000"/>
              </a:xfrm>
              <a:prstGeom prst="rect">
                <a:avLst/>
              </a:prstGeom>
              <a:blipFill>
                <a:blip r:embed="rId6"/>
                <a:stretch>
                  <a:fillRect r="-5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3E4C14-EA26-4735-938C-8233FFF7BC46}"/>
                  </a:ext>
                </a:extLst>
              </p:cNvPr>
              <p:cNvSpPr txBox="1"/>
              <p:nvPr/>
            </p:nvSpPr>
            <p:spPr>
              <a:xfrm>
                <a:off x="6504123" y="927884"/>
                <a:ext cx="3335226" cy="46192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̅"/>
                          <m:ctrlPr>
                            <a:rPr lang="hr-HR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hr-HR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3E4C14-EA26-4735-938C-8233FFF7B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123" y="927884"/>
                <a:ext cx="3335226" cy="461921"/>
              </a:xfrm>
              <a:prstGeom prst="rect">
                <a:avLst/>
              </a:prstGeom>
              <a:blipFill>
                <a:blip r:embed="rId7"/>
                <a:stretch>
                  <a:fillRect r="-731" b="-184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005B6A-9BB3-4A2B-B6EB-3BDEFBBDA2FF}"/>
                  </a:ext>
                </a:extLst>
              </p:cNvPr>
              <p:cNvSpPr txBox="1"/>
              <p:nvPr/>
            </p:nvSpPr>
            <p:spPr>
              <a:xfrm>
                <a:off x="4060985" y="1870810"/>
                <a:ext cx="1015462" cy="50186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hr-HR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hr-HR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hr-HR" sz="24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hr-HR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acc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005B6A-9BB3-4A2B-B6EB-3BDEFBBDA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985" y="1870810"/>
                <a:ext cx="1015462" cy="501869"/>
              </a:xfrm>
              <a:prstGeom prst="rect">
                <a:avLst/>
              </a:prstGeom>
              <a:blipFill>
                <a:blip r:embed="rId8"/>
                <a:stretch>
                  <a:fillRect b="-97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7574A9-8ECC-447A-91E0-280020480AD3}"/>
                  </a:ext>
                </a:extLst>
              </p:cNvPr>
              <p:cNvSpPr txBox="1"/>
              <p:nvPr/>
            </p:nvSpPr>
            <p:spPr>
              <a:xfrm>
                <a:off x="7179373" y="3284984"/>
                <a:ext cx="1915085" cy="50186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acc>
                        <m:accPr>
                          <m:chr m:val="̅"/>
                          <m:ctrlPr>
                            <a:rPr lang="hr-HR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hr-HR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hr-HR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hr-HR" sz="24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hr-HR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acc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7574A9-8ECC-447A-91E0-280020480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373" y="3284984"/>
                <a:ext cx="1915085" cy="501869"/>
              </a:xfrm>
              <a:prstGeom prst="rect">
                <a:avLst/>
              </a:prstGeom>
              <a:blipFill>
                <a:blip r:embed="rId9"/>
                <a:stretch>
                  <a:fillRect b="-97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5631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2842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Može se uočiti sličnost sa prethodno izvedenom NS jednadžbom za </a:t>
            </a:r>
            <a:r>
              <a:rPr lang="hr-HR" sz="2400" i="1" dirty="0">
                <a:sym typeface="Symbol"/>
              </a:rPr>
              <a:t>x</a:t>
            </a:r>
            <a:r>
              <a:rPr lang="hr-HR" sz="2400" dirty="0">
                <a:sym typeface="Symbol"/>
              </a:rPr>
              <a:t> smjer uz uočavanje dodatnih članova.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Kako bi se eliminirali novonastali članovi naprezanja (preveliki broj nepoznanica za rješavanje sustava jednadžbi), potrebno je formirati model turbulencije sa ciljem definiranja odnosa brzine deformacija i turbulentnih naprezanja (slično prethodno spomenutim konstitutivnim jednadžbama za Newtonovu tekućinu).</a:t>
            </a:r>
          </a:p>
          <a:p>
            <a:endParaRPr lang="hr-HR" sz="1200" dirty="0">
              <a:sym typeface="Symbol"/>
            </a:endParaRPr>
          </a:p>
          <a:p>
            <a:endParaRPr lang="hr-HR" sz="1200" dirty="0">
              <a:sym typeface="Symbo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utjecaj turbulencije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FBA1C9-B107-4DF5-BE58-4F401CCAF82F}"/>
              </a:ext>
            </a:extLst>
          </p:cNvPr>
          <p:cNvSpPr/>
          <p:nvPr/>
        </p:nvSpPr>
        <p:spPr>
          <a:xfrm>
            <a:off x="0" y="4509120"/>
            <a:ext cx="92842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Može se uočiti da je prethodna jednadžba različita od konstitutivne jednadžbe za viskozna naprezanja i </a:t>
            </a:r>
            <a:r>
              <a:rPr lang="hr-HR" sz="2400" dirty="0" err="1">
                <a:sym typeface="Symbol"/>
              </a:rPr>
              <a:t>Newtonovu</a:t>
            </a:r>
            <a:r>
              <a:rPr lang="hr-HR" sz="2400" dirty="0">
                <a:sym typeface="Symbol"/>
              </a:rPr>
              <a:t> tekućinu u korištenju </a:t>
            </a:r>
            <a:r>
              <a:rPr lang="hr-HR" sz="2400" i="1" dirty="0">
                <a:sym typeface="Symbol" panose="05050102010706020507" pitchFamily="18" charset="2"/>
              </a:rPr>
              <a:t></a:t>
            </a:r>
            <a:r>
              <a:rPr lang="hr-HR" sz="2400" i="1" dirty="0">
                <a:solidFill>
                  <a:srgbClr val="FF0000"/>
                </a:solidFill>
                <a:sym typeface="Symbol"/>
              </a:rPr>
              <a:t></a:t>
            </a:r>
            <a:r>
              <a:rPr lang="hr-HR" sz="1600" i="1" dirty="0">
                <a:solidFill>
                  <a:srgbClr val="FF0000"/>
                </a:solidFill>
                <a:sym typeface="Symbol"/>
              </a:rPr>
              <a:t>T</a:t>
            </a:r>
            <a:r>
              <a:rPr lang="hr-HR" sz="2400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sz="2400" dirty="0">
                <a:sym typeface="Symbol" panose="05050102010706020507" pitchFamily="18" charset="2"/>
              </a:rPr>
              <a:t>ispred zagrade umjesto </a:t>
            </a:r>
            <a:r>
              <a:rPr lang="hr-HR" sz="2400" i="1" dirty="0">
                <a:sym typeface="Symbol" panose="05050102010706020507" pitchFamily="18" charset="2"/>
              </a:rPr>
              <a:t> = </a:t>
            </a:r>
            <a:r>
              <a:rPr lang="hr-HR" sz="2400" i="1" dirty="0">
                <a:solidFill>
                  <a:srgbClr val="FF0000"/>
                </a:solidFill>
                <a:sym typeface="Symbol" panose="05050102010706020507" pitchFamily="18" charset="2"/>
              </a:rPr>
              <a:t></a:t>
            </a:r>
            <a:r>
              <a:rPr lang="hr-HR" sz="2400" i="1" dirty="0">
                <a:sym typeface="Symbol" panose="05050102010706020507" pitchFamily="18" charset="2"/>
              </a:rPr>
              <a:t> . </a:t>
            </a:r>
            <a:endParaRPr lang="hr-HR" sz="2400" dirty="0">
              <a:sym typeface="Symbol" panose="05050102010706020507" pitchFamily="18" charset="2"/>
            </a:endParaRPr>
          </a:p>
          <a:p>
            <a:r>
              <a:rPr lang="hr-HR" sz="2400" dirty="0">
                <a:sym typeface="Symbol" panose="05050102010706020507" pitchFamily="18" charset="2"/>
              </a:rPr>
              <a:t>Međutim,</a:t>
            </a:r>
            <a:r>
              <a:rPr lang="hr-HR" sz="2400" i="1" dirty="0">
                <a:solidFill>
                  <a:srgbClr val="FF0000"/>
                </a:solidFill>
                <a:sym typeface="Symbol"/>
              </a:rPr>
              <a:t></a:t>
            </a:r>
            <a:r>
              <a:rPr lang="hr-HR" sz="1600" i="1" dirty="0">
                <a:solidFill>
                  <a:srgbClr val="FF0000"/>
                </a:solidFill>
                <a:sym typeface="Symbol"/>
              </a:rPr>
              <a:t>T</a:t>
            </a:r>
            <a:r>
              <a:rPr lang="hr-HR" sz="2400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sz="2400" dirty="0">
                <a:sym typeface="Symbol" panose="05050102010706020507" pitchFamily="18" charset="2"/>
              </a:rPr>
              <a:t>nije fundamentalna konstanta neovisna o geometriji toka, poput konstante</a:t>
            </a:r>
            <a:r>
              <a:rPr lang="hr-HR" sz="2400" i="1" dirty="0">
                <a:sym typeface="Symbol" panose="05050102010706020507" pitchFamily="18" charset="2"/>
              </a:rPr>
              <a:t>   </a:t>
            </a:r>
            <a:r>
              <a:rPr lang="hr-HR" sz="2400" dirty="0">
                <a:sym typeface="Symbol" panose="05050102010706020507" pitchFamily="18" charset="2"/>
              </a:rPr>
              <a:t>koja je samo u funkciji temperature tekućine</a:t>
            </a:r>
            <a:r>
              <a:rPr lang="hr-HR" sz="2400" i="1" dirty="0">
                <a:sym typeface="Symbol" panose="05050102010706020507" pitchFamily="18" charset="2"/>
              </a:rPr>
              <a:t>.</a:t>
            </a:r>
          </a:p>
          <a:p>
            <a:r>
              <a:rPr lang="hr-HR" sz="2400" i="1" dirty="0">
                <a:solidFill>
                  <a:srgbClr val="FF0000"/>
                </a:solidFill>
                <a:sym typeface="Symbol"/>
              </a:rPr>
              <a:t></a:t>
            </a:r>
            <a:r>
              <a:rPr lang="hr-HR" sz="1600" i="1" dirty="0">
                <a:solidFill>
                  <a:srgbClr val="FF0000"/>
                </a:solidFill>
                <a:sym typeface="Symbol"/>
              </a:rPr>
              <a:t>T</a:t>
            </a:r>
            <a:r>
              <a:rPr lang="hr-HR" sz="2400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sz="2400" dirty="0">
                <a:sym typeface="Symbol" panose="05050102010706020507" pitchFamily="18" charset="2"/>
              </a:rPr>
              <a:t>se naziva </a:t>
            </a:r>
            <a:r>
              <a:rPr lang="hr-HR" sz="2400" i="1" u="sng" dirty="0" err="1">
                <a:sym typeface="Symbol" panose="05050102010706020507" pitchFamily="18" charset="2"/>
              </a:rPr>
              <a:t>kinematski</a:t>
            </a:r>
            <a:r>
              <a:rPr lang="hr-HR" sz="2400" i="1" u="sng" dirty="0">
                <a:sym typeface="Symbol" panose="05050102010706020507" pitchFamily="18" charset="2"/>
              </a:rPr>
              <a:t> koeficijent turbulentne viskoznosti.</a:t>
            </a:r>
            <a:endParaRPr lang="hr-HR" sz="2400" i="1" u="sng" dirty="0">
              <a:sym typeface="Symbo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69BFAD8-C100-4B61-8082-1A8122DFDC00}"/>
                  </a:ext>
                </a:extLst>
              </p:cNvPr>
              <p:cNvSpPr txBox="1"/>
              <p:nvPr/>
            </p:nvSpPr>
            <p:spPr>
              <a:xfrm>
                <a:off x="2748125" y="3429000"/>
                <a:ext cx="3647749" cy="92621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𝑗𝑖</m:t>
                          </m:r>
                        </m:sub>
                      </m:sSub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sSub>
                        <m:sSubPr>
                          <m:ctrlPr>
                            <a:rPr lang="hr-H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r-H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hr-H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hr-H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hr-H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hr-H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hr-H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69BFAD8-C100-4B61-8082-1A8122DFD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8125" y="3429000"/>
                <a:ext cx="3647749" cy="926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750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811" y="521407"/>
            <a:ext cx="92842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Primjenom predloženog relativno jednostavnog modela turbulencije dobiva se RANS jednadžba koja je vrlo slična NS jednadžbi: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Osim dodavanja </a:t>
            </a:r>
            <a:r>
              <a:rPr lang="hr-HR" sz="2400" i="1" u="sng" dirty="0" err="1">
                <a:sym typeface="Symbol"/>
              </a:rPr>
              <a:t>kinematskog</a:t>
            </a:r>
            <a:r>
              <a:rPr lang="hr-HR" sz="2400" i="1" u="sng" dirty="0">
                <a:sym typeface="Symbol"/>
              </a:rPr>
              <a:t> koeficijenta turbulentne viskoznosti</a:t>
            </a:r>
            <a:r>
              <a:rPr lang="hr-HR" sz="2400" i="1" u="sng" dirty="0">
                <a:solidFill>
                  <a:srgbClr val="FF0000"/>
                </a:solidFill>
                <a:sym typeface="Symbol"/>
              </a:rPr>
              <a:t></a:t>
            </a:r>
            <a:r>
              <a:rPr lang="hr-HR" sz="1600" i="1" u="sng" dirty="0">
                <a:solidFill>
                  <a:srgbClr val="FF0000"/>
                </a:solidFill>
                <a:sym typeface="Symbol"/>
              </a:rPr>
              <a:t>T</a:t>
            </a:r>
            <a:r>
              <a:rPr lang="hr-HR" sz="2400" i="1" u="sng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sz="2400" dirty="0">
                <a:sym typeface="Symbol"/>
              </a:rPr>
              <a:t>, koji značajno nadmašuje vrijednost </a:t>
            </a:r>
            <a:r>
              <a:rPr lang="hr-HR" sz="2400" i="1" u="sng" dirty="0" err="1">
                <a:sym typeface="Symbol"/>
              </a:rPr>
              <a:t>kinematskog</a:t>
            </a:r>
            <a:r>
              <a:rPr lang="hr-HR" sz="2400" i="1" u="sng" dirty="0">
                <a:sym typeface="Symbol"/>
              </a:rPr>
              <a:t> koeficijenta viskoznosti </a:t>
            </a:r>
            <a:r>
              <a:rPr lang="hr-HR" sz="2400" dirty="0">
                <a:sym typeface="Symbol"/>
              </a:rPr>
              <a:t>,  razlika je i u tome da su u RANS jednadžbi svi članovi brzine i tlaka vremenski </a:t>
            </a:r>
            <a:r>
              <a:rPr lang="hr-HR" sz="2400" dirty="0" err="1">
                <a:sym typeface="Symbol"/>
              </a:rPr>
              <a:t>usrednjeni</a:t>
            </a:r>
            <a:r>
              <a:rPr lang="hr-HR" sz="2400" dirty="0">
                <a:sym typeface="Symbol"/>
              </a:rPr>
              <a:t> („potez” iznad </a:t>
            </a:r>
            <a:r>
              <a:rPr lang="hr-HR" sz="2400" i="1" dirty="0">
                <a:sym typeface="Symbol"/>
              </a:rPr>
              <a:t>V </a:t>
            </a:r>
            <a:r>
              <a:rPr lang="hr-HR" sz="2400" dirty="0">
                <a:sym typeface="Symbol"/>
              </a:rPr>
              <a:t>i </a:t>
            </a:r>
            <a:r>
              <a:rPr lang="hr-HR" sz="2400" i="1" dirty="0">
                <a:sym typeface="Symbol"/>
              </a:rPr>
              <a:t>p</a:t>
            </a:r>
            <a:r>
              <a:rPr lang="hr-HR" sz="2400" dirty="0">
                <a:sym typeface="Symbol"/>
              </a:rPr>
              <a:t>).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utjecaj turbulencije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AF6BBF2-750C-4E18-A6F5-4B1E303D46B0}"/>
                  </a:ext>
                </a:extLst>
              </p:cNvPr>
              <p:cNvSpPr txBox="1"/>
              <p:nvPr/>
            </p:nvSpPr>
            <p:spPr>
              <a:xfrm>
                <a:off x="1327847" y="1484784"/>
                <a:ext cx="6083148" cy="68531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acc>
                          <m:accPr>
                            <m:chr m:val="̅"/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2400" b="1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𝑽</m:t>
                            </m:r>
                          </m:e>
                        </m:acc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2400" b="1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𝑽</m:t>
                            </m:r>
                          </m:e>
                        </m:acc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</m:e>
                    </m:d>
                    <m:acc>
                      <m:accPr>
                        <m:chr m:val="̅"/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1" i="1">
                            <a:latin typeface="Cambria Math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hr-HR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𝑮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𝑔𝑟𝑎𝑑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+(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𝜐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acc>
                      <m:accPr>
                        <m:chr m:val="̅"/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400" b="1" i="1">
                            <a:latin typeface="Cambria Math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acc>
                  </m:oMath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AF6BBF2-750C-4E18-A6F5-4B1E303D4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847" y="1484784"/>
                <a:ext cx="6083148" cy="6853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5397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E659E52-77B4-4BBC-8487-A744964E2B15}"/>
              </a:ext>
            </a:extLst>
          </p:cNvPr>
          <p:cNvSpPr/>
          <p:nvPr/>
        </p:nvSpPr>
        <p:spPr>
          <a:xfrm>
            <a:off x="-5608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err="1"/>
              <a:t>Bernoullijeva</a:t>
            </a:r>
            <a:r>
              <a:rPr lang="hr-HR" sz="2800" b="1" u="sng" dirty="0"/>
              <a:t> </a:t>
            </a:r>
            <a:r>
              <a:rPr lang="hr-HR" sz="2800" b="1" u="sng" dirty="0" err="1"/>
              <a:t>jedanadžba</a:t>
            </a:r>
            <a:r>
              <a:rPr lang="hr-HR" sz="2800" b="1" u="sng" dirty="0"/>
              <a:t> iz NS jednadžbe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C4DB1D-BF37-4569-8CAF-29843FC80CD3}"/>
              </a:ext>
            </a:extLst>
          </p:cNvPr>
          <p:cNvSpPr/>
          <p:nvPr/>
        </p:nvSpPr>
        <p:spPr>
          <a:xfrm>
            <a:off x="33790" y="3072348"/>
            <a:ext cx="92842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Ukoliko se za slučaj </a:t>
            </a:r>
            <a:r>
              <a:rPr lang="hr-HR" sz="2400" dirty="0" err="1">
                <a:sym typeface="Symbol"/>
              </a:rPr>
              <a:t>nestacionarnog</a:t>
            </a:r>
            <a:r>
              <a:rPr lang="hr-HR" sz="2400" dirty="0">
                <a:sym typeface="Symbol"/>
              </a:rPr>
              <a:t> strujanja uvedu pojmovi visine ukupne mehaničke energije </a:t>
            </a:r>
            <a:r>
              <a:rPr lang="hr-HR" sz="2400" i="1" dirty="0">
                <a:sym typeface="Symbol"/>
              </a:rPr>
              <a:t>H</a:t>
            </a:r>
            <a:r>
              <a:rPr lang="hr-HR" sz="2400" dirty="0">
                <a:sym typeface="Symbol"/>
              </a:rPr>
              <a:t> (</a:t>
            </a:r>
            <a:r>
              <a:rPr lang="hr-HR" sz="2400" i="1" dirty="0">
                <a:sym typeface="Symbol"/>
              </a:rPr>
              <a:t>t</a:t>
            </a:r>
            <a:r>
              <a:rPr lang="hr-HR" sz="2400" dirty="0">
                <a:sym typeface="Symbol"/>
              </a:rPr>
              <a:t>) i gubitka mehaničke energije </a:t>
            </a:r>
            <a:r>
              <a:rPr lang="hr-HR" sz="2400" i="1" dirty="0">
                <a:sym typeface="Symbol"/>
              </a:rPr>
              <a:t>h</a:t>
            </a:r>
            <a:r>
              <a:rPr lang="hr-HR" sz="2400" dirty="0">
                <a:sym typeface="Symbol"/>
              </a:rPr>
              <a:t> (</a:t>
            </a:r>
            <a:r>
              <a:rPr lang="hr-HR" sz="2400" i="1" dirty="0">
                <a:sym typeface="Symbol"/>
              </a:rPr>
              <a:t>t</a:t>
            </a:r>
            <a:r>
              <a:rPr lang="hr-HR" sz="2400" dirty="0">
                <a:sym typeface="Symbol"/>
              </a:rPr>
              <a:t>) na način da vrijedi:                        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Dobiva se </a:t>
            </a:r>
            <a:r>
              <a:rPr lang="hr-HR" sz="2400" dirty="0" err="1">
                <a:sym typeface="Symbol"/>
              </a:rPr>
              <a:t>Bernoullijeva</a:t>
            </a:r>
            <a:r>
              <a:rPr lang="hr-HR" sz="2400" dirty="0">
                <a:sym typeface="Symbol"/>
              </a:rPr>
              <a:t> jednadžba za </a:t>
            </a:r>
            <a:r>
              <a:rPr lang="hr-HR" sz="2400" dirty="0" err="1">
                <a:sym typeface="Symbol"/>
              </a:rPr>
              <a:t>nestacionarno</a:t>
            </a:r>
            <a:r>
              <a:rPr lang="hr-HR" sz="2400" dirty="0">
                <a:sym typeface="Symbol"/>
              </a:rPr>
              <a:t> strujanje uzduž </a:t>
            </a:r>
            <a:r>
              <a:rPr lang="hr-HR" sz="2400" dirty="0" err="1">
                <a:sym typeface="Symbol"/>
              </a:rPr>
              <a:t>strujnice</a:t>
            </a:r>
            <a:r>
              <a:rPr lang="hr-HR" sz="2400" dirty="0">
                <a:sym typeface="Symbol"/>
              </a:rPr>
              <a:t>: 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i="1" dirty="0">
                <a:sym typeface="Symbol"/>
              </a:rPr>
              <a:t>Napomena: H</a:t>
            </a:r>
            <a:r>
              <a:rPr lang="hr-HR" sz="2400" dirty="0">
                <a:sym typeface="Symbol"/>
              </a:rPr>
              <a:t> (</a:t>
            </a:r>
            <a:r>
              <a:rPr lang="hr-HR" sz="2400" i="1" dirty="0">
                <a:sym typeface="Symbol"/>
              </a:rPr>
              <a:t>t</a:t>
            </a:r>
            <a:r>
              <a:rPr lang="hr-HR" sz="2400" dirty="0">
                <a:sym typeface="Symbol"/>
              </a:rPr>
              <a:t>) je konstantna vrijednost uzduž koordinate „s” za neki vremenski trenutak </a:t>
            </a:r>
            <a:r>
              <a:rPr lang="hr-HR" sz="2400" i="1" dirty="0">
                <a:sym typeface="Symbol"/>
              </a:rPr>
              <a:t>t</a:t>
            </a:r>
            <a:r>
              <a:rPr lang="hr-HR" sz="2400" dirty="0">
                <a:sym typeface="Symbol"/>
              </a:rPr>
              <a:t>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7AEEFF-CA10-4B05-9FBF-A046BC990ADC}"/>
              </a:ext>
            </a:extLst>
          </p:cNvPr>
          <p:cNvSpPr/>
          <p:nvPr/>
        </p:nvSpPr>
        <p:spPr>
          <a:xfrm>
            <a:off x="-5608" y="495908"/>
            <a:ext cx="92842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Postavljanjem prirodnog koordinatnog sustava („s” prostorna koordinata uzduž </a:t>
            </a:r>
            <a:r>
              <a:rPr lang="hr-HR" sz="2400" dirty="0" err="1">
                <a:sym typeface="Symbol"/>
              </a:rPr>
              <a:t>strujnice</a:t>
            </a:r>
            <a:r>
              <a:rPr lang="hr-HR" sz="2400" dirty="0">
                <a:sym typeface="Symbol"/>
              </a:rPr>
              <a:t>) NS jednadžba postaje skalarna i jednodimenzionalna :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                                                            a integracijom po koordinati </a:t>
            </a:r>
            <a:r>
              <a:rPr lang="hr-HR" sz="2400" i="1" dirty="0">
                <a:sym typeface="Symbol"/>
              </a:rPr>
              <a:t>s </a:t>
            </a:r>
            <a:r>
              <a:rPr lang="hr-HR" sz="2400" dirty="0">
                <a:sym typeface="Symbol"/>
              </a:rPr>
              <a:t>dobivamo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3FEE2E-BD93-499D-A3CB-EC62469AF54E}"/>
                  </a:ext>
                </a:extLst>
              </p:cNvPr>
              <p:cNvSpPr txBox="1"/>
              <p:nvPr/>
            </p:nvSpPr>
            <p:spPr>
              <a:xfrm>
                <a:off x="157767" y="1350393"/>
                <a:ext cx="3892530" cy="790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d>
                        <m:d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𝑔𝑧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b="0" i="1" smtClean="0">
                          <a:latin typeface="Cambria Math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000" b="1" i="1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3FEE2E-BD93-499D-A3CB-EC62469AF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67" y="1350393"/>
                <a:ext cx="3892530" cy="7900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3FCB2CA-BB4F-4DDC-8304-B07B8DA6228C}"/>
                  </a:ext>
                </a:extLst>
              </p:cNvPr>
              <p:cNvSpPr txBox="1"/>
              <p:nvPr/>
            </p:nvSpPr>
            <p:spPr>
              <a:xfrm>
                <a:off x="157767" y="2215265"/>
                <a:ext cx="5276433" cy="89967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hr-H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</m:nary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𝑑𝑠</m:t>
                      </m:r>
                      <m:r>
                        <a:rPr lang="hr-H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3FCB2CA-BB4F-4DDC-8304-B07B8DA62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67" y="2215265"/>
                <a:ext cx="5276433" cy="8996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F76EC7C-ED48-4C9D-BE56-1D7A9F1A4CD5}"/>
                  </a:ext>
                </a:extLst>
              </p:cNvPr>
              <p:cNvSpPr txBox="1"/>
              <p:nvPr/>
            </p:nvSpPr>
            <p:spPr>
              <a:xfrm>
                <a:off x="2485119" y="3799255"/>
                <a:ext cx="4173761" cy="89967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r-H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𝑔𝐻</m:t>
                      </m:r>
                      <m:d>
                        <m:dPr>
                          <m:ctrlP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hr-HR" sz="20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F76EC7C-ED48-4C9D-BE56-1D7A9F1A4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119" y="3799255"/>
                <a:ext cx="4173761" cy="89967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D8D8A2-817D-4309-8C7B-CFFA22D87F0F}"/>
                  </a:ext>
                </a:extLst>
              </p:cNvPr>
              <p:cNvSpPr txBox="1"/>
              <p:nvPr/>
            </p:nvSpPr>
            <p:spPr>
              <a:xfrm>
                <a:off x="2104032" y="5057772"/>
                <a:ext cx="6480720" cy="89967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D8D8A2-817D-4309-8C7B-CFFA22D87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032" y="5057772"/>
                <a:ext cx="6480720" cy="8996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6660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E659E52-77B4-4BBC-8487-A744964E2B15}"/>
              </a:ext>
            </a:extLst>
          </p:cNvPr>
          <p:cNvSpPr/>
          <p:nvPr/>
        </p:nvSpPr>
        <p:spPr>
          <a:xfrm>
            <a:off x="-5608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err="1"/>
              <a:t>Bernoullijeva</a:t>
            </a:r>
            <a:r>
              <a:rPr lang="hr-HR" sz="2800" b="1" u="sng" dirty="0"/>
              <a:t> </a:t>
            </a:r>
            <a:r>
              <a:rPr lang="hr-HR" sz="2800" b="1" u="sng" dirty="0" err="1"/>
              <a:t>jedanadžba</a:t>
            </a:r>
            <a:r>
              <a:rPr lang="hr-HR" sz="2800" b="1" u="sng" dirty="0"/>
              <a:t> iz NS jednadžbe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7AEEFF-CA10-4B05-9FBF-A046BC990ADC}"/>
              </a:ext>
            </a:extLst>
          </p:cNvPr>
          <p:cNvSpPr/>
          <p:nvPr/>
        </p:nvSpPr>
        <p:spPr>
          <a:xfrm>
            <a:off x="-5608" y="495908"/>
            <a:ext cx="92842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Ukoliko se u </a:t>
            </a:r>
            <a:r>
              <a:rPr lang="hr-HR" sz="2400" dirty="0" err="1">
                <a:sym typeface="Symbol"/>
              </a:rPr>
              <a:t>nestacionarnom</a:t>
            </a:r>
            <a:r>
              <a:rPr lang="hr-HR" sz="2400" dirty="0">
                <a:sym typeface="Symbol"/>
              </a:rPr>
              <a:t> strujanju promatraju dva presjeka </a:t>
            </a:r>
            <a:r>
              <a:rPr lang="hr-HR" sz="2400" dirty="0" err="1">
                <a:sym typeface="Symbol"/>
              </a:rPr>
              <a:t>strujnice</a:t>
            </a:r>
            <a:r>
              <a:rPr lang="hr-HR" sz="2400" dirty="0">
                <a:sym typeface="Symbol"/>
              </a:rPr>
              <a:t> sa prostornim </a:t>
            </a:r>
            <a:r>
              <a:rPr lang="hr-HR" sz="2400" dirty="0" err="1">
                <a:sym typeface="Symbol"/>
              </a:rPr>
              <a:t>koodinatama</a:t>
            </a:r>
            <a:r>
              <a:rPr lang="hr-HR" sz="2400" dirty="0">
                <a:sym typeface="Symbol"/>
              </a:rPr>
              <a:t> </a:t>
            </a:r>
            <a:r>
              <a:rPr lang="hr-HR" sz="2400" i="1" dirty="0">
                <a:sym typeface="Symbol"/>
              </a:rPr>
              <a:t>s</a:t>
            </a:r>
            <a:r>
              <a:rPr lang="hr-HR" sz="1600" i="1" dirty="0">
                <a:sym typeface="Symbol"/>
              </a:rPr>
              <a:t>1</a:t>
            </a:r>
            <a:r>
              <a:rPr lang="hr-HR" sz="2400" dirty="0">
                <a:sym typeface="Symbol"/>
              </a:rPr>
              <a:t> i </a:t>
            </a:r>
            <a:r>
              <a:rPr lang="hr-HR" sz="2400" i="1" dirty="0">
                <a:sym typeface="Symbol"/>
              </a:rPr>
              <a:t>s</a:t>
            </a:r>
            <a:r>
              <a:rPr lang="hr-HR" sz="1600" i="1" dirty="0">
                <a:sym typeface="Symbol"/>
              </a:rPr>
              <a:t>2</a:t>
            </a:r>
            <a:r>
              <a:rPr lang="hr-HR" sz="2400" dirty="0">
                <a:sym typeface="Symbol"/>
              </a:rPr>
              <a:t> na udaljenosti </a:t>
            </a:r>
            <a:r>
              <a:rPr lang="hr-HR" sz="2400" i="1" dirty="0">
                <a:sym typeface="Symbol"/>
              </a:rPr>
              <a:t>L =</a:t>
            </a:r>
            <a:r>
              <a:rPr lang="hr-HR" sz="2400" dirty="0">
                <a:sym typeface="Symbol"/>
              </a:rPr>
              <a:t> s</a:t>
            </a:r>
            <a:r>
              <a:rPr lang="hr-HR" sz="1600" dirty="0">
                <a:sym typeface="Symbol"/>
              </a:rPr>
              <a:t>2</a:t>
            </a:r>
            <a:r>
              <a:rPr lang="hr-HR" sz="2400" dirty="0">
                <a:sym typeface="Symbol"/>
              </a:rPr>
              <a:t> – s</a:t>
            </a:r>
            <a:r>
              <a:rPr lang="hr-HR" sz="1600" dirty="0">
                <a:sym typeface="Symbol"/>
              </a:rPr>
              <a:t>1</a:t>
            </a:r>
            <a:r>
              <a:rPr lang="hr-HR" sz="2400" dirty="0">
                <a:sym typeface="Symbol"/>
              </a:rPr>
              <a:t> , između kojih nema prostorne promjene brzine strujanja (brzina je samo funkcija vremena </a:t>
            </a:r>
            <a:r>
              <a:rPr lang="hr-HR" sz="2400" i="1" dirty="0">
                <a:sym typeface="Symbol"/>
              </a:rPr>
              <a:t>v</a:t>
            </a:r>
            <a:r>
              <a:rPr lang="hr-HR" sz="2400" dirty="0">
                <a:sym typeface="Symbol"/>
              </a:rPr>
              <a:t> = </a:t>
            </a:r>
            <a:r>
              <a:rPr lang="hr-HR" sz="2400" i="1" dirty="0">
                <a:sym typeface="Symbol"/>
              </a:rPr>
              <a:t>v</a:t>
            </a:r>
            <a:r>
              <a:rPr lang="hr-HR" sz="2400" dirty="0">
                <a:sym typeface="Symbol"/>
              </a:rPr>
              <a:t>(t)), moguće je sljedeće pojednostavljenje: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U stacionarnom slučaju nema promjene tokom vremena (</a:t>
            </a:r>
            <a:r>
              <a:rPr lang="hr-HR" sz="2400" i="1" dirty="0">
                <a:sym typeface="Symbol"/>
              </a:rPr>
              <a:t>dv</a:t>
            </a:r>
            <a:r>
              <a:rPr lang="hr-HR" sz="2400" dirty="0">
                <a:sym typeface="Symbol"/>
              </a:rPr>
              <a:t>/</a:t>
            </a:r>
            <a:r>
              <a:rPr lang="hr-HR" sz="2400" i="1" dirty="0" err="1">
                <a:sym typeface="Symbol"/>
              </a:rPr>
              <a:t>dt</a:t>
            </a:r>
            <a:r>
              <a:rPr lang="hr-HR" sz="2400" i="1" dirty="0">
                <a:sym typeface="Symbol"/>
              </a:rPr>
              <a:t> = 0</a:t>
            </a:r>
            <a:r>
              <a:rPr lang="hr-HR" sz="2400" dirty="0">
                <a:sym typeface="Symbol"/>
              </a:rPr>
              <a:t>), a BJ poprima oblik: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855528" y="3560104"/>
            <a:ext cx="3168352" cy="315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AE32721-4FE6-4A99-B609-205366AE1B24}"/>
                  </a:ext>
                </a:extLst>
              </p:cNvPr>
              <p:cNvSpPr txBox="1"/>
              <p:nvPr/>
            </p:nvSpPr>
            <p:spPr>
              <a:xfrm>
                <a:off x="292644" y="2110995"/>
                <a:ext cx="2345360" cy="89967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AE32721-4FE6-4A99-B609-205366AE1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44" y="2110995"/>
                <a:ext cx="2345360" cy="8996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95D551-E689-454A-803E-A65C3DCCDF9B}"/>
                  </a:ext>
                </a:extLst>
              </p:cNvPr>
              <p:cNvSpPr txBox="1"/>
              <p:nvPr/>
            </p:nvSpPr>
            <p:spPr>
              <a:xfrm>
                <a:off x="3460822" y="2110995"/>
                <a:ext cx="5287224" cy="76386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f>
                        <m:f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95D551-E689-454A-803E-A65C3DCCDF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822" y="2110995"/>
                <a:ext cx="5287224" cy="7638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2769B2-084F-4946-BF0C-326B0EFF2332}"/>
                  </a:ext>
                </a:extLst>
              </p:cNvPr>
              <p:cNvSpPr txBox="1"/>
              <p:nvPr/>
            </p:nvSpPr>
            <p:spPr>
              <a:xfrm>
                <a:off x="141824" y="4721827"/>
                <a:ext cx="5042121" cy="76386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𝑘𝑜𝑛𝑠𝑡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2769B2-084F-4946-BF0C-326B0EFF2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24" y="4721827"/>
                <a:ext cx="5042121" cy="7638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075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E659E52-77B4-4BBC-8487-A744964E2B15}"/>
              </a:ext>
            </a:extLst>
          </p:cNvPr>
          <p:cNvSpPr/>
          <p:nvPr/>
        </p:nvSpPr>
        <p:spPr>
          <a:xfrm>
            <a:off x="-5608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err="1"/>
              <a:t>Bernoullijeva</a:t>
            </a:r>
            <a:r>
              <a:rPr lang="hr-HR" sz="2800" b="1" u="sng" dirty="0"/>
              <a:t> jednadžba za realnu tekućinu (stacionarno)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5608" y="1615153"/>
            <a:ext cx="4721624" cy="3172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66AD3CC-95CE-410F-B180-8AB7297C9993}"/>
                  </a:ext>
                </a:extLst>
              </p:cNvPr>
              <p:cNvSpPr txBox="1"/>
              <p:nvPr/>
            </p:nvSpPr>
            <p:spPr>
              <a:xfrm>
                <a:off x="3809801" y="610022"/>
                <a:ext cx="4933055" cy="71333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  <m:sup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66AD3CC-95CE-410F-B180-8AB7297C9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801" y="610022"/>
                <a:ext cx="4933055" cy="713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70CCF4-280D-456F-AEE5-B43C847B0615}"/>
                  </a:ext>
                </a:extLst>
              </p:cNvPr>
              <p:cNvSpPr txBox="1"/>
              <p:nvPr/>
            </p:nvSpPr>
            <p:spPr>
              <a:xfrm>
                <a:off x="4933057" y="2030553"/>
                <a:ext cx="2607398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hr-H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r-H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hr-H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70CCF4-280D-456F-AEE5-B43C847B06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057" y="2030553"/>
                <a:ext cx="2607398" cy="461665"/>
              </a:xfrm>
              <a:prstGeom prst="rect">
                <a:avLst/>
              </a:prstGeom>
              <a:blipFill>
                <a:blip r:embed="rId4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1D2CE5A-FDE9-4575-9096-765EBDA3F2D6}"/>
                  </a:ext>
                </a:extLst>
              </p:cNvPr>
              <p:cNvSpPr txBox="1"/>
              <p:nvPr/>
            </p:nvSpPr>
            <p:spPr>
              <a:xfrm>
                <a:off x="4942754" y="2920238"/>
                <a:ext cx="2759388" cy="101752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hr-H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hr-HR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f>
                                <m:f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sz="24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p>
                                      <m:r>
                                        <a:rPr lang="hr-H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1D2CE5A-FDE9-4575-9096-765EBDA3F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754" y="2920238"/>
                <a:ext cx="2759388" cy="10175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83D804-EF4D-4E1F-B900-2C19B28ECD6C}"/>
                  </a:ext>
                </a:extLst>
              </p:cNvPr>
              <p:cNvSpPr txBox="1"/>
              <p:nvPr/>
            </p:nvSpPr>
            <p:spPr>
              <a:xfrm>
                <a:off x="1538520" y="5949280"/>
                <a:ext cx="5660208" cy="71333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  <m:sup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hr-H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83D804-EF4D-4E1F-B900-2C19B28ECD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520" y="5949280"/>
                <a:ext cx="5660208" cy="7133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F5CC21C-1C96-483C-82F8-A86E6F727FE9}"/>
                  </a:ext>
                </a:extLst>
              </p:cNvPr>
              <p:cNvSpPr txBox="1"/>
              <p:nvPr/>
            </p:nvSpPr>
            <p:spPr>
              <a:xfrm>
                <a:off x="3064925" y="4864779"/>
                <a:ext cx="2607398" cy="84465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nary>
                        <m:naryPr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hr-HR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r-HR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hr-HR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𝑑𝐴</m:t>
                          </m:r>
                        </m:e>
                      </m:nary>
                    </m:oMath>
                  </m:oMathPara>
                </a14:m>
                <a:endParaRPr lang="en-US" sz="2000" b="1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F5CC21C-1C96-483C-82F8-A86E6F727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925" y="4864779"/>
                <a:ext cx="2607398" cy="84465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783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016" y="548680"/>
            <a:ext cx="914501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Ukoliko se promatra određeni prostorno fiksirani element </a:t>
            </a:r>
            <a:r>
              <a:rPr lang="hr-HR" sz="2400" i="1" dirty="0" err="1"/>
              <a:t>dV</a:t>
            </a:r>
            <a:r>
              <a:rPr lang="hr-HR" sz="2400" dirty="0"/>
              <a:t>=</a:t>
            </a:r>
            <a:r>
              <a:rPr lang="hr-HR" sz="2400" i="1" dirty="0" err="1"/>
              <a:t>dxdydz</a:t>
            </a:r>
            <a:r>
              <a:rPr lang="hr-HR" sz="2400" i="1" dirty="0"/>
              <a:t> </a:t>
            </a:r>
            <a:r>
              <a:rPr lang="hr-HR" sz="2400" dirty="0"/>
              <a:t>onda se promjena </a:t>
            </a:r>
            <a:r>
              <a:rPr lang="hr-HR" sz="2400" i="1" dirty="0">
                <a:sym typeface="Symbol" panose="05050102010706020507" pitchFamily="18" charset="2"/>
              </a:rPr>
              <a:t></a:t>
            </a:r>
            <a:r>
              <a:rPr lang="hr-HR" sz="2400" dirty="0">
                <a:sym typeface="Symbol" panose="05050102010706020507" pitchFamily="18" charset="2"/>
              </a:rPr>
              <a:t>  odnosi na </a:t>
            </a:r>
            <a:r>
              <a:rPr lang="hr-HR" sz="2400" dirty="0"/>
              <a:t>brzinu promjene </a:t>
            </a:r>
            <a:r>
              <a:rPr lang="hr-HR" sz="2400" i="1" dirty="0">
                <a:sym typeface="Symbol" panose="05050102010706020507" pitchFamily="18" charset="2"/>
              </a:rPr>
              <a:t></a:t>
            </a:r>
            <a:r>
              <a:rPr lang="hr-HR" sz="2400" dirty="0">
                <a:sym typeface="Symbol" panose="05050102010706020507" pitchFamily="18" charset="2"/>
              </a:rPr>
              <a:t> / </a:t>
            </a:r>
            <a:r>
              <a:rPr lang="hr-HR" sz="2400" i="1" dirty="0">
                <a:sym typeface="Symbol" panose="05050102010706020507" pitchFamily="18" charset="2"/>
              </a:rPr>
              <a:t>t.</a:t>
            </a:r>
            <a:r>
              <a:rPr lang="hr-HR" sz="2400" i="1" dirty="0"/>
              <a:t> </a:t>
            </a:r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r>
              <a:rPr lang="hr-HR" sz="2400" dirty="0"/>
              <a:t>Članovi prethodnog kvantitativnog izraza poprimaju oblik:</a:t>
            </a:r>
          </a:p>
          <a:p>
            <a:endParaRPr lang="hr-HR" sz="2400" i="1" dirty="0"/>
          </a:p>
          <a:p>
            <a:r>
              <a:rPr lang="hr-HR" sz="2400" b="1" i="1" dirty="0"/>
              <a:t>1. Razlika transporta </a:t>
            </a:r>
            <a:r>
              <a:rPr lang="hr-HR" sz="2400" b="1" i="1" dirty="0">
                <a:sym typeface="Symbol" panose="05050102010706020507" pitchFamily="18" charset="2"/>
              </a:rPr>
              <a:t></a:t>
            </a:r>
            <a:r>
              <a:rPr lang="hr-HR" sz="2400" b="1" i="1" dirty="0"/>
              <a:t>  kroz „ulazni” i „izlazni” dio površine uslijed strujanja-</a:t>
            </a:r>
            <a:r>
              <a:rPr lang="hr-HR" sz="2400" b="1" i="1" dirty="0" err="1"/>
              <a:t>konvekcije</a:t>
            </a:r>
            <a:r>
              <a:rPr lang="hr-HR" sz="2400" b="1" i="1" dirty="0"/>
              <a:t>:</a:t>
            </a:r>
          </a:p>
          <a:p>
            <a:endParaRPr lang="hr-HR" sz="1200" b="1" i="1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Opća transportna jednadžba – (jednadžba pronosa)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388456"/>
            <a:ext cx="4752528" cy="2832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2043BB-1E00-4E49-9A2B-FC93A5575BD1}"/>
                  </a:ext>
                </a:extLst>
              </p:cNvPr>
              <p:cNvSpPr txBox="1"/>
              <p:nvPr/>
            </p:nvSpPr>
            <p:spPr>
              <a:xfrm>
                <a:off x="1270336" y="5919160"/>
                <a:ext cx="6207791" cy="67659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d>
                          <m:d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𝛤</m:t>
                            </m:r>
                          </m:e>
                        </m:d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d>
                          <m:d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𝛤</m:t>
                            </m:r>
                          </m:e>
                        </m:d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𝛤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hr-HR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𝛤</m:t>
                    </m:r>
                    <m:r>
                      <a:rPr lang="hr-HR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2043BB-1E00-4E49-9A2B-FC93A5575B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336" y="5919160"/>
                <a:ext cx="6207791" cy="676595"/>
              </a:xfrm>
              <a:prstGeom prst="rect">
                <a:avLst/>
              </a:prstGeom>
              <a:blipFill>
                <a:blip r:embed="rId3"/>
                <a:stretch>
                  <a:fillRect l="-1271" b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515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016" y="548680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/>
              <a:t>2. Razlika transporta </a:t>
            </a:r>
            <a:r>
              <a:rPr lang="hr-HR" sz="2400" b="1" i="1" dirty="0">
                <a:sym typeface="Symbol" panose="05050102010706020507" pitchFamily="18" charset="2"/>
              </a:rPr>
              <a:t></a:t>
            </a:r>
            <a:r>
              <a:rPr lang="hr-HR" sz="2400" b="1" i="1" dirty="0"/>
              <a:t>  kroz „ulazni” i „izlazni” dio površine uslijed difuzije (dio koji se odnosi na D):</a:t>
            </a:r>
          </a:p>
          <a:p>
            <a:endParaRPr lang="hr-HR" sz="1200" b="1" i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59568A-F69B-4E7D-8292-50238823EBF6}"/>
              </a:ext>
            </a:extLst>
          </p:cNvPr>
          <p:cNvSpPr/>
          <p:nvPr/>
        </p:nvSpPr>
        <p:spPr>
          <a:xfrm>
            <a:off x="12122" y="2413337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Tok, odnosno transport </a:t>
            </a:r>
            <a:r>
              <a:rPr lang="hr-HR" sz="2400" i="1" dirty="0">
                <a:sym typeface="Symbol" panose="05050102010706020507" pitchFamily="18" charset="2"/>
              </a:rPr>
              <a:t></a:t>
            </a:r>
            <a:r>
              <a:rPr lang="hr-HR" sz="2400" dirty="0">
                <a:sym typeface="Symbol" panose="05050102010706020507" pitchFamily="18" charset="2"/>
              </a:rPr>
              <a:t> u </a:t>
            </a:r>
            <a:r>
              <a:rPr lang="hr-HR" sz="2400" i="1" dirty="0">
                <a:sym typeface="Symbol" panose="05050102010706020507" pitchFamily="18" charset="2"/>
              </a:rPr>
              <a:t>x</a:t>
            </a:r>
            <a:r>
              <a:rPr lang="hr-HR" sz="2400" dirty="0">
                <a:sym typeface="Symbol" panose="05050102010706020507" pitchFamily="18" charset="2"/>
              </a:rPr>
              <a:t> smjeru </a:t>
            </a:r>
            <a:r>
              <a:rPr lang="hr-HR" sz="2400" dirty="0"/>
              <a:t>putem molekularne difuzija opisuje se II </a:t>
            </a:r>
            <a:r>
              <a:rPr lang="hr-HR" sz="2400" dirty="0" err="1"/>
              <a:t>Fickovim</a:t>
            </a:r>
            <a:r>
              <a:rPr lang="hr-HR" sz="2400" dirty="0"/>
              <a:t> zakonom (analogno za </a:t>
            </a:r>
            <a:r>
              <a:rPr lang="hr-HR" sz="2400" i="1" dirty="0"/>
              <a:t>y</a:t>
            </a:r>
            <a:r>
              <a:rPr lang="hr-HR" sz="2400" dirty="0"/>
              <a:t> i</a:t>
            </a:r>
            <a:r>
              <a:rPr lang="hr-HR" sz="2400" i="1" dirty="0"/>
              <a:t> z</a:t>
            </a:r>
            <a:r>
              <a:rPr lang="hr-HR" sz="2400" dirty="0"/>
              <a:t> smjer):</a:t>
            </a:r>
          </a:p>
          <a:p>
            <a:endParaRPr lang="hr-HR" sz="1200" b="1" i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C9F2F5-BB5C-4688-B6F0-D5FC8D97E5BD}"/>
              </a:ext>
            </a:extLst>
          </p:cNvPr>
          <p:cNvSpPr/>
          <p:nvPr/>
        </p:nvSpPr>
        <p:spPr>
          <a:xfrm>
            <a:off x="19926" y="5557279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/>
              <a:t>3. Iz razloga </a:t>
            </a:r>
            <a:r>
              <a:rPr lang="hr-HR" sz="2400" b="1" i="1" dirty="0" err="1"/>
              <a:t>dimenzionalne</a:t>
            </a:r>
            <a:r>
              <a:rPr lang="hr-HR" sz="2400" b="1" i="1" dirty="0"/>
              <a:t> homogenosti član „I/P” pišemo u obliku </a:t>
            </a:r>
          </a:p>
          <a:p>
            <a:r>
              <a:rPr lang="hr-HR" sz="2400" b="1" i="1" dirty="0"/>
              <a:t>„</a:t>
            </a:r>
            <a:r>
              <a:rPr lang="hr-HR" sz="2400" b="1" i="1" dirty="0">
                <a:sym typeface="Symbol" panose="05050102010706020507" pitchFamily="18" charset="2"/>
              </a:rPr>
              <a:t></a:t>
            </a:r>
            <a:r>
              <a:rPr lang="hr-HR" sz="2400" b="1" i="1" dirty="0"/>
              <a:t> I/P”.</a:t>
            </a:r>
          </a:p>
          <a:p>
            <a:endParaRPr lang="hr-HR" sz="1200" b="1" i="1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Opća transportna jednadžba – (jednadžba pronosa)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F01817-5CE0-4D54-8D3C-DFA195DF5802}"/>
                  </a:ext>
                </a:extLst>
              </p:cNvPr>
              <p:cNvSpPr txBox="1"/>
              <p:nvPr/>
            </p:nvSpPr>
            <p:spPr>
              <a:xfrm>
                <a:off x="2650920" y="1529783"/>
                <a:ext cx="3301664" cy="67659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sSub>
                          <m:sSubPr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sSub>
                          <m:sSub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  <m:sSub>
                          <m:sSub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e>
                    </m:d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F01817-5CE0-4D54-8D3C-DFA195DF5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920" y="1529783"/>
                <a:ext cx="3301664" cy="676595"/>
              </a:xfrm>
              <a:prstGeom prst="rect">
                <a:avLst/>
              </a:prstGeom>
              <a:blipFill>
                <a:blip r:embed="rId2"/>
                <a:stretch>
                  <a:fillRect l="-2569" b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7D921F7-130C-4592-937C-1AEBED036ABD}"/>
                  </a:ext>
                </a:extLst>
              </p:cNvPr>
              <p:cNvSpPr txBox="1"/>
              <p:nvPr/>
            </p:nvSpPr>
            <p:spPr>
              <a:xfrm>
                <a:off x="544868" y="4609051"/>
                <a:ext cx="8053248" cy="67621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hr-HR" sz="2400" i="1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konst</a:t>
                </a:r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p>
                              <m:sSupPr>
                                <m:ctrlPr>
                                  <a:rPr lang="hr-HR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hr-HR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𝛤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</m:d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p>
                              <m:sSup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𝛤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</m:d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p>
                              <m:sSup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hr-H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𝛤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</m:d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𝑘𝑜𝑛𝑠𝑡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.∆(</m:t>
                    </m:r>
                    <m: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𝛤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hr-HR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7D921F7-130C-4592-937C-1AEBED036A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68" y="4609051"/>
                <a:ext cx="8053248" cy="676211"/>
              </a:xfrm>
              <a:prstGeom prst="rect">
                <a:avLst/>
              </a:prstGeom>
              <a:blipFill>
                <a:blip r:embed="rId3"/>
                <a:stretch>
                  <a:fillRect l="-981" b="-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8552DFD-B31F-425D-8C6B-6B13BBB9F388}"/>
                  </a:ext>
                </a:extLst>
              </p:cNvPr>
              <p:cNvSpPr txBox="1"/>
              <p:nvPr/>
            </p:nvSpPr>
            <p:spPr>
              <a:xfrm>
                <a:off x="2795880" y="3542394"/>
                <a:ext cx="3156704" cy="79464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𝑘𝑜𝑛𝑠𝑡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l-G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𝛤</m:t>
                      </m:r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8552DFD-B31F-425D-8C6B-6B13BBB9F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880" y="3542394"/>
                <a:ext cx="3156704" cy="7946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327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016" y="548680"/>
            <a:ext cx="914501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/>
              <a:t>Dobiva se elementarna transportna bilanca (jednadžba pronosa):</a:t>
            </a:r>
          </a:p>
          <a:p>
            <a:endParaRPr lang="hr-HR" sz="2400" b="1" i="1" dirty="0"/>
          </a:p>
          <a:p>
            <a:endParaRPr lang="hr-HR" sz="2400" b="1" i="1" dirty="0"/>
          </a:p>
          <a:p>
            <a:endParaRPr lang="hr-HR" sz="2400" b="1" i="1" dirty="0"/>
          </a:p>
          <a:p>
            <a:endParaRPr lang="hr-HR" sz="2400" b="1" i="1" dirty="0"/>
          </a:p>
          <a:p>
            <a:endParaRPr lang="hr-HR" sz="2400" b="1" i="1" dirty="0"/>
          </a:p>
          <a:p>
            <a:endParaRPr lang="hr-HR" sz="2400" b="1" i="1" dirty="0"/>
          </a:p>
          <a:p>
            <a:endParaRPr lang="hr-HR" sz="2400" b="1" i="1" dirty="0"/>
          </a:p>
          <a:p>
            <a:r>
              <a:rPr lang="hr-HR" sz="2400" b="1" i="1" dirty="0" err="1"/>
              <a:t>konst</a:t>
            </a:r>
            <a:r>
              <a:rPr lang="hr-HR" sz="2400" b="1" i="1" dirty="0"/>
              <a:t>. je ovisna o izboru promatrane fizikalne veličine - polja</a:t>
            </a:r>
          </a:p>
          <a:p>
            <a:endParaRPr lang="hr-HR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Opća transportna jednadžba – (jednadžba pronosa)</a:t>
            </a:r>
          </a:p>
        </p:txBody>
      </p:sp>
      <p:sp>
        <p:nvSpPr>
          <p:cNvPr id="9" name="Rectangle 8"/>
          <p:cNvSpPr/>
          <p:nvPr/>
        </p:nvSpPr>
        <p:spPr>
          <a:xfrm>
            <a:off x="-1016" y="4149666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016" y="4672886"/>
            <a:ext cx="91450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i="1" dirty="0">
                <a:sym typeface="Symbol"/>
              </a:rPr>
              <a:t></a:t>
            </a:r>
            <a:r>
              <a:rPr lang="hr-HR" sz="2400" dirty="0">
                <a:sym typeface="Symbol" panose="05050102010706020507" pitchFamily="18" charset="2"/>
              </a:rPr>
              <a:t>= </a:t>
            </a:r>
            <a:r>
              <a:rPr lang="hr-HR" sz="2400" i="1" dirty="0">
                <a:sym typeface="Symbol"/>
              </a:rPr>
              <a:t> , W = 0 ; D = 0</a:t>
            </a:r>
          </a:p>
          <a:p>
            <a:endParaRPr lang="hr-HR" sz="2400" i="1" dirty="0">
              <a:sym typeface="Symbol"/>
            </a:endParaRPr>
          </a:p>
          <a:p>
            <a:r>
              <a:rPr lang="hr-HR" sz="2400" dirty="0">
                <a:sym typeface="Symbol"/>
              </a:rPr>
              <a:t>Opći slučaj </a:t>
            </a:r>
            <a:r>
              <a:rPr lang="hr-HR" sz="2400" dirty="0" err="1">
                <a:sym typeface="Symbol"/>
              </a:rPr>
              <a:t>stišljive</a:t>
            </a:r>
            <a:r>
              <a:rPr lang="hr-HR" sz="2400" dirty="0">
                <a:sym typeface="Symbol"/>
              </a:rPr>
              <a:t> tekućine sa izvorom/ponorom: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Opći slučaj </a:t>
            </a:r>
            <a:r>
              <a:rPr lang="hr-HR" sz="2400" dirty="0" err="1">
                <a:sym typeface="Symbol"/>
              </a:rPr>
              <a:t>stišljive</a:t>
            </a:r>
            <a:r>
              <a:rPr lang="hr-HR" sz="2400" dirty="0">
                <a:sym typeface="Symbol"/>
              </a:rPr>
              <a:t> tekućine bez izvora/ponora:  </a:t>
            </a:r>
            <a:endParaRPr lang="hr-HR" sz="1200" b="1" dirty="0"/>
          </a:p>
          <a:p>
            <a:r>
              <a:rPr lang="hr-HR" sz="2400" dirty="0">
                <a:sym typeface="Symbol"/>
              </a:rPr>
              <a:t>  </a:t>
            </a:r>
            <a:endParaRPr lang="hr-HR" sz="1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9BC4511-5C63-4837-90CB-67BED9FFFF50}"/>
                  </a:ext>
                </a:extLst>
              </p:cNvPr>
              <p:cNvSpPr txBox="1"/>
              <p:nvPr/>
            </p:nvSpPr>
            <p:spPr>
              <a:xfrm>
                <a:off x="1475656" y="1171062"/>
                <a:ext cx="6437935" cy="65851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𝛤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𝛤</m:t>
                        </m:r>
                      </m:e>
                    </m:d>
                    <m:r>
                      <a:rPr lang="hr-HR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𝑘𝑜𝑛𝑠𝑡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.∆(</m:t>
                    </m:r>
                    <m: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𝛤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hr-HR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400" i="1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9BC4511-5C63-4837-90CB-67BED9FFF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171062"/>
                <a:ext cx="6437935" cy="658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CC0D82E-8992-4FC5-8D7F-C59F1F99350F}"/>
                  </a:ext>
                </a:extLst>
              </p:cNvPr>
              <p:cNvSpPr txBox="1"/>
              <p:nvPr/>
            </p:nvSpPr>
            <p:spPr>
              <a:xfrm>
                <a:off x="1475656" y="2303772"/>
                <a:ext cx="2635957" cy="85773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CC0D82E-8992-4FC5-8D7F-C59F1F993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303772"/>
                <a:ext cx="2635957" cy="8577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C4AB26-937D-4942-B72B-46CE7200A1B2}"/>
                  </a:ext>
                </a:extLst>
              </p:cNvPr>
              <p:cNvSpPr txBox="1"/>
              <p:nvPr/>
            </p:nvSpPr>
            <p:spPr>
              <a:xfrm>
                <a:off x="4931948" y="2294585"/>
                <a:ext cx="3005960" cy="83349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 =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C4AB26-937D-4942-B72B-46CE7200A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948" y="2294585"/>
                <a:ext cx="3005960" cy="833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3A21C93-6DCA-4EF8-ACD0-444B7153EC7A}"/>
                  </a:ext>
                </a:extLst>
              </p:cNvPr>
              <p:cNvSpPr txBox="1"/>
              <p:nvPr/>
            </p:nvSpPr>
            <p:spPr>
              <a:xfrm>
                <a:off x="6344080" y="5264376"/>
                <a:ext cx="2809008" cy="6353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𝜕𝜌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</m:oMath>
                </a14:m>
                <a:r>
                  <a:rPr lang="hr-HR" sz="2400" i="1" dirty="0"/>
                  <a:t> =</a:t>
                </a:r>
                <a14:m>
                  <m:oMath xmlns:m="http://schemas.openxmlformats.org/officeDocument/2006/math">
                    <m:r>
                      <a:rPr lang="hr-H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endParaRPr lang="en-US" sz="2400" i="1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3A21C93-6DCA-4EF8-ACD0-444B7153E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080" y="5264376"/>
                <a:ext cx="2809008" cy="635367"/>
              </a:xfrm>
              <a:prstGeom prst="rect">
                <a:avLst/>
              </a:prstGeom>
              <a:blipFill>
                <a:blip r:embed="rId5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A7F5C6A-2F6A-4D38-BBDD-BE686DBF2E1D}"/>
                  </a:ext>
                </a:extLst>
              </p:cNvPr>
              <p:cNvSpPr txBox="1"/>
              <p:nvPr/>
            </p:nvSpPr>
            <p:spPr>
              <a:xfrm>
                <a:off x="6400424" y="6162285"/>
                <a:ext cx="2268499" cy="6353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𝜕𝜌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i="1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A7F5C6A-2F6A-4D38-BBDD-BE686DBF2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424" y="6162285"/>
                <a:ext cx="2268499" cy="6353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16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1016" y="620688"/>
            <a:ext cx="91450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Slučaj stacionarnog strujanja </a:t>
            </a:r>
            <a:r>
              <a:rPr lang="hr-HR" sz="2400" dirty="0" err="1">
                <a:sym typeface="Symbol"/>
              </a:rPr>
              <a:t>stišljive</a:t>
            </a:r>
            <a:r>
              <a:rPr lang="hr-HR" sz="2400" dirty="0">
                <a:sym typeface="Symbol"/>
              </a:rPr>
              <a:t> tekućine bez izvora/ponora:  </a:t>
            </a:r>
            <a:endParaRPr lang="hr-HR" sz="1200" b="1" dirty="0"/>
          </a:p>
          <a:p>
            <a:r>
              <a:rPr lang="hr-HR" sz="2400" dirty="0">
                <a:sym typeface="Symbol"/>
              </a:rPr>
              <a:t> 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Slučaj stacionarnog strujanja </a:t>
            </a:r>
            <a:r>
              <a:rPr lang="hr-HR" sz="2400" dirty="0" err="1">
                <a:sym typeface="Symbol"/>
              </a:rPr>
              <a:t>nestišljive</a:t>
            </a:r>
            <a:r>
              <a:rPr lang="hr-HR" sz="2400" dirty="0">
                <a:sym typeface="Symbol"/>
              </a:rPr>
              <a:t> tekućine bez izvora/ponora: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Zadnji slučaj je od posebne važnosti obzirom na učestalu primjenu u hidraulici (obzirom da je </a:t>
            </a:r>
            <a:r>
              <a:rPr lang="hr-HR" sz="2400" i="1" dirty="0">
                <a:sym typeface="Symbol"/>
              </a:rPr>
              <a:t></a:t>
            </a:r>
            <a:r>
              <a:rPr lang="hr-HR" sz="2400" dirty="0">
                <a:sym typeface="Symbol"/>
              </a:rPr>
              <a:t> = </a:t>
            </a:r>
            <a:r>
              <a:rPr lang="hr-HR" sz="2400" dirty="0" err="1">
                <a:sym typeface="Symbol"/>
              </a:rPr>
              <a:t>konst</a:t>
            </a:r>
            <a:r>
              <a:rPr lang="hr-HR" sz="2400" dirty="0">
                <a:sym typeface="Symbol"/>
              </a:rPr>
              <a:t>. vrijedi i za </a:t>
            </a:r>
            <a:r>
              <a:rPr lang="hr-HR" sz="2400" dirty="0" err="1">
                <a:sym typeface="Symbol"/>
              </a:rPr>
              <a:t>nestacionarno</a:t>
            </a:r>
            <a:r>
              <a:rPr lang="hr-HR" sz="2400" dirty="0">
                <a:sym typeface="Symbol"/>
              </a:rPr>
              <a:t> strujanje) </a:t>
            </a:r>
            <a:endParaRPr lang="hr-HR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0" y="4386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0D0505-5AEE-43AA-B32D-6E30B20D71CC}"/>
                  </a:ext>
                </a:extLst>
              </p:cNvPr>
              <p:cNvSpPr txBox="1"/>
              <p:nvPr/>
            </p:nvSpPr>
            <p:spPr>
              <a:xfrm>
                <a:off x="539552" y="1206355"/>
                <a:ext cx="3153998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𝑑𝑖𝑣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0D0505-5AEE-43AA-B32D-6E30B20D7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206355"/>
                <a:ext cx="3153998" cy="461665"/>
              </a:xfrm>
              <a:prstGeom prst="rect">
                <a:avLst/>
              </a:prstGeom>
              <a:blipFill>
                <a:blip r:embed="rId2"/>
                <a:stretch>
                  <a:fillRect l="-192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B8213E-E4F6-47B5-9A90-57E06FB62C8A}"/>
                  </a:ext>
                </a:extLst>
              </p:cNvPr>
              <p:cNvSpPr txBox="1"/>
              <p:nvPr/>
            </p:nvSpPr>
            <p:spPr>
              <a:xfrm>
                <a:off x="795968" y="2470471"/>
                <a:ext cx="2641166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</a:rPr>
                        <m:t>𝑑𝑖𝑣</m:t>
                      </m:r>
                      <m:r>
                        <a:rPr lang="hr-HR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r-HR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B8213E-E4F6-47B5-9A90-57E06FB62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968" y="2470471"/>
                <a:ext cx="2641166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8E12EDE-6005-4C14-BB33-FBBAD72856CD}"/>
                  </a:ext>
                </a:extLst>
              </p:cNvPr>
              <p:cNvSpPr txBox="1"/>
              <p:nvPr/>
            </p:nvSpPr>
            <p:spPr>
              <a:xfrm>
                <a:off x="4702269" y="1175617"/>
                <a:ext cx="3433011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</a:rPr>
                        <m:t>𝑑𝑖𝑣</m:t>
                      </m:r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r-HR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𝑔𝑟𝑎𝑑</m:t>
                      </m:r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hr-HR" sz="2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8E12EDE-6005-4C14-BB33-FBBAD7285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269" y="1175617"/>
                <a:ext cx="3433011" cy="461665"/>
              </a:xfrm>
              <a:prstGeom prst="rect">
                <a:avLst/>
              </a:prstGeom>
              <a:blipFill>
                <a:blip r:embed="rId4"/>
                <a:stretch>
                  <a:fillRect b="-1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875817-0F6F-4BEB-A80B-0E5EB3607B43}"/>
                  </a:ext>
                </a:extLst>
              </p:cNvPr>
              <p:cNvSpPr txBox="1"/>
              <p:nvPr/>
            </p:nvSpPr>
            <p:spPr>
              <a:xfrm>
                <a:off x="5098191" y="2369871"/>
                <a:ext cx="2641166" cy="69897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hr-HR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hr-HR" sz="2400" i="1" dirty="0"/>
                  <a:t> 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0</a:t>
                </a:r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875817-0F6F-4BEB-A80B-0E5EB3607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191" y="2369871"/>
                <a:ext cx="2641166" cy="698974"/>
              </a:xfrm>
              <a:prstGeom prst="rect">
                <a:avLst/>
              </a:prstGeom>
              <a:blipFill>
                <a:blip r:embed="rId5"/>
                <a:stretch>
                  <a:fillRect r="-4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446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1450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Sadržaj „strane” tvari koja se pronosi tekućinom (skalarna fizikalna veličina, npr. toplina ili otopljena tvar) interpretira se koncentracijom </a:t>
            </a:r>
            <a:r>
              <a:rPr lang="hr-HR" sz="2400" i="1" dirty="0">
                <a:sym typeface="Symbol"/>
              </a:rPr>
              <a:t>C </a:t>
            </a:r>
            <a:r>
              <a:rPr lang="hr-HR" sz="2400" dirty="0">
                <a:sym typeface="Symbol"/>
              </a:rPr>
              <a:t>a</a:t>
            </a:r>
          </a:p>
          <a:p>
            <a:r>
              <a:rPr lang="hr-HR" sz="2400" dirty="0">
                <a:sym typeface="Symbol"/>
              </a:rPr>
              <a:t>transportna fizikalna veličina je skladno tome </a:t>
            </a:r>
            <a:r>
              <a:rPr lang="hr-HR" sz="2400" i="1" dirty="0">
                <a:sym typeface="Symbol"/>
              </a:rPr>
              <a:t> =  C</a:t>
            </a:r>
            <a:r>
              <a:rPr lang="hr-HR" sz="2400" dirty="0">
                <a:sym typeface="Symbol"/>
              </a:rPr>
              <a:t>. U ovom slučaju je ponovno </a:t>
            </a:r>
            <a:r>
              <a:rPr lang="hr-HR" sz="2400" i="1" dirty="0">
                <a:sym typeface="Symbol"/>
              </a:rPr>
              <a:t>W</a:t>
            </a:r>
            <a:r>
              <a:rPr lang="hr-HR" sz="2400" dirty="0">
                <a:sym typeface="Symbol"/>
              </a:rPr>
              <a:t> = 0. Za opći slučaj dobiva se:</a:t>
            </a:r>
            <a:endParaRPr lang="hr-HR" sz="2400" b="1" dirty="0">
              <a:sym typeface="Symbol"/>
            </a:endParaRPr>
          </a:p>
          <a:p>
            <a:endParaRPr lang="hr-HR" sz="2400" b="1" dirty="0">
              <a:sym typeface="Symbol"/>
            </a:endParaRPr>
          </a:p>
          <a:p>
            <a:endParaRPr lang="hr-HR" sz="2400" b="1" dirty="0">
              <a:sym typeface="Symbol"/>
            </a:endParaRPr>
          </a:p>
          <a:p>
            <a:endParaRPr lang="hr-HR" sz="1200" b="1" dirty="0">
              <a:sym typeface="Symbol"/>
            </a:endParaRPr>
          </a:p>
          <a:p>
            <a:r>
              <a:rPr lang="hr-HR" sz="2400" dirty="0">
                <a:sym typeface="Symbol"/>
              </a:rPr>
              <a:t>Ukoliko nema izvora ili ponora analizirane tvari u promatranom kontrolnom volumenu, član </a:t>
            </a:r>
            <a:r>
              <a:rPr lang="hr-HR" sz="2400" i="1" dirty="0">
                <a:sym typeface="Symbol"/>
              </a:rPr>
              <a:t> (I/P)</a:t>
            </a:r>
            <a:r>
              <a:rPr lang="hr-HR" sz="1600" i="1" dirty="0">
                <a:sym typeface="Symbol"/>
              </a:rPr>
              <a:t>C</a:t>
            </a:r>
            <a:r>
              <a:rPr lang="hr-HR" sz="28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poprima vrijednost 0.</a:t>
            </a:r>
          </a:p>
          <a:p>
            <a:r>
              <a:rPr lang="hr-HR" sz="2400" dirty="0">
                <a:sym typeface="Symbol"/>
              </a:rPr>
              <a:t>Ukoliko je voda medij u kome se odvija pronos tvari, u većini inženjerskih problema  usvaja se </a:t>
            </a:r>
            <a:r>
              <a:rPr lang="hr-HR" sz="2400" i="1" dirty="0">
                <a:sym typeface="Symbol"/>
              </a:rPr>
              <a:t> = </a:t>
            </a:r>
            <a:r>
              <a:rPr lang="hr-HR" sz="2400" i="1" dirty="0" err="1">
                <a:sym typeface="Symbol"/>
              </a:rPr>
              <a:t>konst</a:t>
            </a:r>
            <a:r>
              <a:rPr lang="hr-HR" sz="2400" i="1" dirty="0">
                <a:sym typeface="Symbol"/>
              </a:rPr>
              <a:t>. (div </a:t>
            </a:r>
            <a:r>
              <a:rPr lang="hr-HR" sz="2400" b="1" i="1" dirty="0">
                <a:sym typeface="Symbol"/>
              </a:rPr>
              <a:t>V</a:t>
            </a:r>
            <a:r>
              <a:rPr lang="hr-HR" sz="2400" i="1" dirty="0">
                <a:sym typeface="Symbol"/>
              </a:rPr>
              <a:t> = 0)</a:t>
            </a:r>
            <a:r>
              <a:rPr lang="hr-HR" sz="2400" dirty="0">
                <a:sym typeface="Symbol"/>
              </a:rPr>
              <a:t>, te se dobiva:</a:t>
            </a:r>
          </a:p>
          <a:p>
            <a:endParaRPr lang="hr-HR" sz="24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Gdje se </a:t>
            </a:r>
            <a:r>
              <a:rPr lang="hr-HR" sz="2400" dirty="0" err="1">
                <a:sym typeface="Symbol"/>
              </a:rPr>
              <a:t>difuzivnost</a:t>
            </a:r>
            <a:r>
              <a:rPr lang="hr-HR" sz="2400" dirty="0">
                <a:sym typeface="Symbol"/>
              </a:rPr>
              <a:t> </a:t>
            </a:r>
            <a:r>
              <a:rPr lang="hr-HR" sz="2400" i="1" dirty="0">
                <a:sym typeface="Symbol"/>
              </a:rPr>
              <a:t></a:t>
            </a:r>
            <a:r>
              <a:rPr lang="hr-HR" sz="2400" dirty="0">
                <a:sym typeface="Symbol"/>
              </a:rPr>
              <a:t> odnosi na konstantu </a:t>
            </a:r>
            <a:r>
              <a:rPr lang="hr-HR" sz="2400" b="1" i="1" u="sng" dirty="0">
                <a:sym typeface="Symbol"/>
              </a:rPr>
              <a:t>molekularne</a:t>
            </a:r>
            <a:r>
              <a:rPr lang="hr-HR" sz="2400" dirty="0">
                <a:sym typeface="Symbol"/>
              </a:rPr>
              <a:t> difuzije podijeljenu sa </a:t>
            </a:r>
            <a:r>
              <a:rPr lang="hr-HR" sz="2400" i="1" dirty="0">
                <a:sym typeface="Symbol"/>
              </a:rPr>
              <a:t></a:t>
            </a:r>
            <a:r>
              <a:rPr lang="hr-HR" sz="2400" dirty="0">
                <a:sym typeface="Symbol"/>
              </a:rPr>
              <a:t> . U slučaju stacionarnog strujanja ( /</a:t>
            </a:r>
            <a:r>
              <a:rPr lang="hr-HR" sz="2400" i="1" dirty="0">
                <a:sym typeface="Symbol"/>
              </a:rPr>
              <a:t>t</a:t>
            </a:r>
            <a:r>
              <a:rPr lang="hr-HR" sz="2400" dirty="0">
                <a:sym typeface="Symbol"/>
              </a:rPr>
              <a:t>) dobivamo: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PT (pronos tvari)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59568A-F69B-4E7D-8292-50238823EBF6}"/>
              </a:ext>
            </a:extLst>
          </p:cNvPr>
          <p:cNvSpPr/>
          <p:nvPr/>
        </p:nvSpPr>
        <p:spPr>
          <a:xfrm>
            <a:off x="7612811" y="6179705"/>
            <a:ext cx="1531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NAPOMENA: </a:t>
            </a:r>
          </a:p>
          <a:p>
            <a:r>
              <a:rPr lang="hr-HR" b="1" dirty="0">
                <a:solidFill>
                  <a:srgbClr val="FF0000"/>
                </a:solidFill>
              </a:rPr>
              <a:t>Turbulencija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FE4372A-CB4B-4B72-B90F-E9FB5FA43096}"/>
                  </a:ext>
                </a:extLst>
              </p:cNvPr>
              <p:cNvSpPr txBox="1"/>
              <p:nvPr/>
            </p:nvSpPr>
            <p:spPr>
              <a:xfrm>
                <a:off x="1428451" y="2031196"/>
                <a:ext cx="5303789" cy="6353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</m:oMath>
                </a14:m>
                <a:r>
                  <a:rPr lang="hr-HR" sz="2400" i="1" dirty="0"/>
                  <a:t> </a:t>
                </a:r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 konst.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hr-HR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i="1" dirty="0"/>
                  <a:t>=</a:t>
                </a:r>
                <a14:m>
                  <m:oMath xmlns:m="http://schemas.openxmlformats.org/officeDocument/2006/math">
                    <m:r>
                      <a:rPr lang="hr-H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sSub>
                      <m:sSubPr>
                        <m:ctrlPr>
                          <a:rPr lang="hr-HR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FE4372A-CB4B-4B72-B90F-E9FB5FA430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451" y="2031196"/>
                <a:ext cx="5303789" cy="635367"/>
              </a:xfrm>
              <a:prstGeom prst="rect">
                <a:avLst/>
              </a:prstGeom>
              <a:blipFill>
                <a:blip r:embed="rId2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7F15D5D-B44D-4C53-85DC-3391370E743D}"/>
                  </a:ext>
                </a:extLst>
              </p:cNvPr>
              <p:cNvSpPr txBox="1"/>
              <p:nvPr/>
            </p:nvSpPr>
            <p:spPr>
              <a:xfrm>
                <a:off x="2045516" y="4509120"/>
                <a:ext cx="4069657" cy="6353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𝑔𝑟𝑎𝑑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hr-HR" sz="2400" i="1" dirty="0"/>
                  <a:t> </a:t>
                </a:r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 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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hr-HR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i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hr-HR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7F15D5D-B44D-4C53-85DC-3391370E74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516" y="4509120"/>
                <a:ext cx="4069657" cy="635367"/>
              </a:xfrm>
              <a:prstGeom prst="rect">
                <a:avLst/>
              </a:prstGeom>
              <a:blipFill>
                <a:blip r:embed="rId3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D9AD866-20E2-48B0-848C-C02FB2E7739E}"/>
                  </a:ext>
                </a:extLst>
              </p:cNvPr>
              <p:cNvSpPr txBox="1"/>
              <p:nvPr/>
            </p:nvSpPr>
            <p:spPr>
              <a:xfrm>
                <a:off x="1234667" y="6059991"/>
                <a:ext cx="6269508" cy="78669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f>
                        <m:f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f>
                        <m:f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r>
                        <a:rPr lang="hr-H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hr-HR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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num>
                                <m:den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num>
                                <m:den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hr-H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hr-HR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num>
                                <m:den>
                                  <m:r>
                                    <a:rPr lang="hr-H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r-HR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hr-HR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hr-HR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  <m:r>
                                <a:rPr lang="hr-HR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hr-HR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</m:d>
                        </m:e>
                        <m:sub>
                          <m:r>
                            <a:rPr lang="hr-HR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D9AD866-20E2-48B0-848C-C02FB2E77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667" y="6059991"/>
                <a:ext cx="6269508" cy="7866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17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14501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Pronošena-transportirana veličina kroz promatrani kontrolni volumen </a:t>
            </a:r>
            <a:r>
              <a:rPr lang="hr-HR" sz="2400" i="1" dirty="0" err="1">
                <a:sym typeface="Symbol"/>
              </a:rPr>
              <a:t>dxdydz</a:t>
            </a:r>
            <a:r>
              <a:rPr lang="hr-HR" sz="2400" dirty="0">
                <a:sym typeface="Symbol"/>
              </a:rPr>
              <a:t> je količina gibanja (vektor ! – 3D, za x smjer </a:t>
            </a:r>
            <a:r>
              <a:rPr lang="hr-HR" sz="2400" i="1" dirty="0">
                <a:sym typeface="Symbol"/>
              </a:rPr>
              <a:t></a:t>
            </a:r>
            <a:r>
              <a:rPr lang="hr-HR" sz="2400" dirty="0">
                <a:sym typeface="Symbol"/>
              </a:rPr>
              <a:t> = </a:t>
            </a:r>
            <a:r>
              <a:rPr lang="hr-HR" sz="2400" i="1" dirty="0">
                <a:sym typeface="Symbol"/>
              </a:rPr>
              <a:t> </a:t>
            </a:r>
            <a:r>
              <a:rPr lang="hr-HR" sz="2400" i="1" dirty="0" err="1">
                <a:sym typeface="Symbol"/>
              </a:rPr>
              <a:t>V</a:t>
            </a:r>
            <a:r>
              <a:rPr lang="hr-HR" sz="2000" i="1" dirty="0" err="1">
                <a:sym typeface="Symbol"/>
              </a:rPr>
              <a:t>x</a:t>
            </a:r>
            <a:r>
              <a:rPr lang="hr-HR" sz="2400" dirty="0">
                <a:sym typeface="Symbol"/>
              </a:rPr>
              <a:t>).</a:t>
            </a:r>
          </a:p>
          <a:p>
            <a:r>
              <a:rPr lang="hr-HR" sz="2400" dirty="0">
                <a:sym typeface="Symbol"/>
              </a:rPr>
              <a:t>Za član izvora/ponora usvaja se odgovarajuća </a:t>
            </a:r>
            <a:r>
              <a:rPr lang="hr-HR" sz="2400" dirty="0" err="1">
                <a:sym typeface="Symbol"/>
              </a:rPr>
              <a:t>masena</a:t>
            </a:r>
            <a:r>
              <a:rPr lang="hr-HR" sz="2400" dirty="0">
                <a:sym typeface="Symbol"/>
              </a:rPr>
              <a:t> sila u </a:t>
            </a:r>
            <a:r>
              <a:rPr lang="hr-HR" sz="2400" i="1" dirty="0">
                <a:sym typeface="Symbol"/>
              </a:rPr>
              <a:t>x</a:t>
            </a:r>
            <a:r>
              <a:rPr lang="hr-HR" sz="2400" dirty="0">
                <a:sym typeface="Symbol"/>
              </a:rPr>
              <a:t> smjeru I/P=</a:t>
            </a:r>
            <a:r>
              <a:rPr lang="hr-HR" sz="2400" i="1" dirty="0" err="1">
                <a:sym typeface="Symbol"/>
              </a:rPr>
              <a:t>G</a:t>
            </a:r>
            <a:r>
              <a:rPr lang="hr-HR" sz="2000" i="1" dirty="0" err="1">
                <a:sym typeface="Symbol"/>
              </a:rPr>
              <a:t>x</a:t>
            </a:r>
            <a:r>
              <a:rPr lang="hr-HR" sz="2400" i="1" dirty="0">
                <a:sym typeface="Symbol"/>
              </a:rPr>
              <a:t> (</a:t>
            </a:r>
            <a:r>
              <a:rPr lang="hr-HR" sz="2400" dirty="0">
                <a:sym typeface="Symbol"/>
              </a:rPr>
              <a:t>analogno I/P=</a:t>
            </a:r>
            <a:r>
              <a:rPr lang="hr-HR" sz="2400" i="1" dirty="0">
                <a:sym typeface="Symbol"/>
              </a:rPr>
              <a:t>G</a:t>
            </a:r>
            <a:r>
              <a:rPr lang="hr-HR" sz="2000" i="1" dirty="0">
                <a:sym typeface="Symbol"/>
              </a:rPr>
              <a:t>y</a:t>
            </a:r>
            <a:r>
              <a:rPr lang="hr-HR" sz="24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za</a:t>
            </a:r>
            <a:r>
              <a:rPr lang="hr-HR" sz="2400" i="1" dirty="0">
                <a:sym typeface="Symbol"/>
              </a:rPr>
              <a:t> y i </a:t>
            </a:r>
            <a:r>
              <a:rPr lang="hr-HR" sz="2400" dirty="0">
                <a:sym typeface="Symbol"/>
              </a:rPr>
              <a:t>I/P=</a:t>
            </a:r>
            <a:r>
              <a:rPr lang="hr-HR" sz="2400" i="1" dirty="0" err="1">
                <a:sym typeface="Symbol"/>
              </a:rPr>
              <a:t>G</a:t>
            </a:r>
            <a:r>
              <a:rPr lang="hr-HR" sz="2000" i="1" dirty="0" err="1">
                <a:sym typeface="Symbol"/>
              </a:rPr>
              <a:t>z</a:t>
            </a:r>
            <a:r>
              <a:rPr lang="hr-HR" sz="24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za</a:t>
            </a:r>
            <a:r>
              <a:rPr lang="hr-HR" sz="2400" i="1" dirty="0">
                <a:sym typeface="Symbol"/>
              </a:rPr>
              <a:t> z </a:t>
            </a:r>
            <a:r>
              <a:rPr lang="hr-HR" sz="2400" dirty="0">
                <a:sym typeface="Symbol"/>
              </a:rPr>
              <a:t>smjer)</a:t>
            </a:r>
            <a:r>
              <a:rPr lang="hr-HR" sz="2400" i="1" dirty="0">
                <a:sym typeface="Symbol"/>
              </a:rPr>
              <a:t>.</a:t>
            </a:r>
          </a:p>
          <a:p>
            <a:r>
              <a:rPr lang="hr-HR" sz="2400" dirty="0">
                <a:sym typeface="Symbol"/>
              </a:rPr>
              <a:t>Potrebno je uzeti u obzir i </a:t>
            </a:r>
            <a:r>
              <a:rPr lang="hr-HR" sz="2400" dirty="0" err="1">
                <a:sym typeface="Symbol"/>
              </a:rPr>
              <a:t>rezultirajuće</a:t>
            </a:r>
            <a:r>
              <a:rPr lang="hr-HR" sz="2400" dirty="0">
                <a:sym typeface="Symbol"/>
              </a:rPr>
              <a:t> djelovanje tlaka po oplošju kontrolnog volumena </a:t>
            </a:r>
            <a:r>
              <a:rPr lang="hr-HR" sz="2400" i="1" dirty="0">
                <a:sym typeface="Symbol"/>
              </a:rPr>
              <a:t>W = - </a:t>
            </a:r>
            <a:r>
              <a:rPr lang="hr-HR" sz="2400" dirty="0">
                <a:sym typeface="Symbol"/>
              </a:rPr>
              <a:t></a:t>
            </a:r>
            <a:r>
              <a:rPr lang="hr-HR" sz="2400" i="1" dirty="0">
                <a:sym typeface="Symbol"/>
              </a:rPr>
              <a:t>p</a:t>
            </a:r>
            <a:r>
              <a:rPr lang="hr-HR" sz="2400" dirty="0">
                <a:sym typeface="Symbol"/>
              </a:rPr>
              <a:t>/</a:t>
            </a:r>
            <a:r>
              <a:rPr lang="hr-HR" sz="2400" i="1" dirty="0">
                <a:sym typeface="Symbol"/>
              </a:rPr>
              <a:t>x. </a:t>
            </a:r>
            <a:r>
              <a:rPr lang="hr-HR" sz="2400" dirty="0">
                <a:sym typeface="Symbol"/>
              </a:rPr>
              <a:t>Transportna bilanca tada poprima oblik</a:t>
            </a:r>
            <a:r>
              <a:rPr lang="hr-HR" sz="2400" i="1" dirty="0">
                <a:sym typeface="Symbol"/>
              </a:rPr>
              <a:t>:</a:t>
            </a:r>
          </a:p>
          <a:p>
            <a:endParaRPr lang="hr-HR" sz="2400" i="1" dirty="0">
              <a:sym typeface="Symbol"/>
            </a:endParaRPr>
          </a:p>
          <a:p>
            <a:endParaRPr lang="hr-HR" sz="2400" i="1" dirty="0">
              <a:sym typeface="Symbol"/>
            </a:endParaRPr>
          </a:p>
          <a:p>
            <a:endParaRPr lang="hr-HR" sz="1200" i="1" dirty="0">
              <a:sym typeface="Symbol"/>
            </a:endParaRPr>
          </a:p>
          <a:p>
            <a:r>
              <a:rPr lang="hr-HR" sz="2400" dirty="0">
                <a:sym typeface="Symbol"/>
              </a:rPr>
              <a:t>Temeljem primjene jednadžbe kontinuiteta za </a:t>
            </a:r>
            <a:r>
              <a:rPr lang="hr-HR" sz="2400" dirty="0" err="1">
                <a:sym typeface="Symbol"/>
              </a:rPr>
              <a:t>nestišljivu</a:t>
            </a:r>
            <a:r>
              <a:rPr lang="hr-HR" sz="2400" dirty="0">
                <a:sym typeface="Symbol"/>
              </a:rPr>
              <a:t> tekućina </a:t>
            </a:r>
          </a:p>
          <a:p>
            <a:r>
              <a:rPr lang="hr-HR" sz="2400" i="1" dirty="0">
                <a:sym typeface="Symbol"/>
              </a:rPr>
              <a:t> = </a:t>
            </a:r>
            <a:r>
              <a:rPr lang="hr-HR" sz="2400" i="1" dirty="0" err="1">
                <a:sym typeface="Symbol"/>
              </a:rPr>
              <a:t>konst</a:t>
            </a:r>
            <a:r>
              <a:rPr lang="hr-HR" sz="2400" i="1" dirty="0">
                <a:sym typeface="Symbol"/>
              </a:rPr>
              <a:t>. (div </a:t>
            </a:r>
            <a:r>
              <a:rPr lang="hr-HR" sz="2400" b="1" i="1" dirty="0">
                <a:sym typeface="Symbol"/>
              </a:rPr>
              <a:t>V</a:t>
            </a:r>
            <a:r>
              <a:rPr lang="hr-HR" sz="2400" i="1" dirty="0">
                <a:sym typeface="Symbol"/>
              </a:rPr>
              <a:t> = 0) </a:t>
            </a:r>
            <a:r>
              <a:rPr lang="hr-HR" sz="2400" dirty="0">
                <a:sym typeface="Symbol"/>
              </a:rPr>
              <a:t>dobiva se: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ZOKG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5733256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Gdje je </a:t>
            </a:r>
            <a:r>
              <a:rPr lang="hr-HR" sz="2400" dirty="0" err="1">
                <a:sym typeface="Symbol"/>
              </a:rPr>
              <a:t>konst</a:t>
            </a:r>
            <a:r>
              <a:rPr lang="hr-HR" sz="2400" dirty="0">
                <a:sym typeface="Symbol"/>
              </a:rPr>
              <a:t>./ = </a:t>
            </a:r>
            <a:r>
              <a:rPr lang="hr-HR" sz="2400" i="1" dirty="0">
                <a:sym typeface="Symbol"/>
              </a:rPr>
              <a:t></a:t>
            </a:r>
            <a:r>
              <a:rPr lang="hr-HR" sz="2400" dirty="0">
                <a:sym typeface="Symbol"/>
              </a:rPr>
              <a:t> materijalna konstanta tekućine ovisna primarno o temperaturi, a  koja se naziva </a:t>
            </a:r>
            <a:r>
              <a:rPr lang="hr-HR" sz="2400" b="1" i="1" dirty="0" err="1">
                <a:sym typeface="Symbol"/>
              </a:rPr>
              <a:t>kinematski</a:t>
            </a:r>
            <a:r>
              <a:rPr lang="hr-HR" sz="2400" b="1" i="1" dirty="0">
                <a:sym typeface="Symbol"/>
              </a:rPr>
              <a:t> koeficijent viskoznosti</a:t>
            </a:r>
            <a:r>
              <a:rPr lang="hr-HR" sz="2400" dirty="0">
                <a:sym typeface="Symbol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FE1478-9A79-4021-869F-12F71B35C434}"/>
                  </a:ext>
                </a:extLst>
              </p:cNvPr>
              <p:cNvSpPr txBox="1"/>
              <p:nvPr/>
            </p:nvSpPr>
            <p:spPr>
              <a:xfrm>
                <a:off x="1315357" y="2996952"/>
                <a:ext cx="5951861" cy="6353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sSub>
                      <m:sSub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d>
                      <m:d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sSub>
                          <m:sSubPr>
                            <m:ctrlP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hr-H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</m:d>
                  </m:oMath>
                </a14:m>
                <a:r>
                  <a:rPr lang="hr-HR" sz="2400" i="1" dirty="0"/>
                  <a:t> </a:t>
                </a:r>
                <a:r>
                  <a:rPr lang="hr-HR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 konst.</a:t>
                </a:r>
                <a:r>
                  <a:rPr lang="hr-H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hr-H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sSub>
                      <m:sSubPr>
                        <m:ctrlPr>
                          <a:rPr lang="hr-HR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8FE1478-9A79-4021-869F-12F71B35C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357" y="2996952"/>
                <a:ext cx="5951861" cy="635367"/>
              </a:xfrm>
              <a:prstGeom prst="rect">
                <a:avLst/>
              </a:prstGeom>
              <a:blipFill rotWithShape="1">
                <a:blip r:embed="rId2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60A4791-E21D-4188-96DE-4BB7758F6508}"/>
                  </a:ext>
                </a:extLst>
              </p:cNvPr>
              <p:cNvSpPr txBox="1"/>
              <p:nvPr/>
            </p:nvSpPr>
            <p:spPr>
              <a:xfrm>
                <a:off x="1952074" y="4985237"/>
                <a:ext cx="4834694" cy="68031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hr-H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𝑔𝑟𝑎𝑑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hr-HR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hr-H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𝜐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60A4791-E21D-4188-96DE-4BB7758F6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2074" y="4985237"/>
                <a:ext cx="4834694" cy="6803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96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14501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Analognom primjenom za </a:t>
            </a:r>
            <a:r>
              <a:rPr lang="hr-HR" sz="2400" i="1" dirty="0">
                <a:sym typeface="Symbol"/>
              </a:rPr>
              <a:t></a:t>
            </a:r>
            <a:r>
              <a:rPr lang="hr-HR" sz="2400" dirty="0">
                <a:sym typeface="Symbol"/>
              </a:rPr>
              <a:t> = </a:t>
            </a:r>
            <a:r>
              <a:rPr lang="hr-HR" sz="2400" i="1" dirty="0">
                <a:sym typeface="Symbol"/>
              </a:rPr>
              <a:t> </a:t>
            </a:r>
            <a:r>
              <a:rPr lang="hr-HR" sz="2400" i="1" dirty="0" err="1">
                <a:sym typeface="Symbol"/>
              </a:rPr>
              <a:t>Vy</a:t>
            </a:r>
            <a:r>
              <a:rPr lang="hr-HR" sz="24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i</a:t>
            </a:r>
            <a:r>
              <a:rPr lang="hr-HR" sz="2400" i="1" dirty="0">
                <a:sym typeface="Symbol"/>
              </a:rPr>
              <a:t> </a:t>
            </a:r>
            <a:r>
              <a:rPr lang="hr-HR" sz="2400" dirty="0">
                <a:sym typeface="Symbol"/>
              </a:rPr>
              <a:t> = </a:t>
            </a:r>
            <a:r>
              <a:rPr lang="hr-HR" sz="2400" i="1" dirty="0">
                <a:sym typeface="Symbol"/>
              </a:rPr>
              <a:t> </a:t>
            </a:r>
            <a:r>
              <a:rPr lang="hr-HR" sz="2400" i="1" dirty="0" err="1">
                <a:sym typeface="Symbol"/>
              </a:rPr>
              <a:t>Vz</a:t>
            </a:r>
            <a:r>
              <a:rPr lang="hr-HR" sz="24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dobivaju se pripadne jednadžbe transporta (pronosa) preostale smjerove </a:t>
            </a:r>
            <a:r>
              <a:rPr lang="hr-HR" sz="2400" i="1" dirty="0">
                <a:sym typeface="Symbol"/>
              </a:rPr>
              <a:t>y </a:t>
            </a:r>
            <a:r>
              <a:rPr lang="hr-HR" sz="2400" dirty="0">
                <a:sym typeface="Symbol"/>
              </a:rPr>
              <a:t>i</a:t>
            </a:r>
            <a:r>
              <a:rPr lang="hr-HR" sz="2400" i="1" dirty="0">
                <a:sym typeface="Symbol"/>
              </a:rPr>
              <a:t> z</a:t>
            </a:r>
            <a:r>
              <a:rPr lang="hr-HR" sz="2400" dirty="0">
                <a:sym typeface="Symbol"/>
              </a:rPr>
              <a:t>,</a:t>
            </a:r>
            <a:r>
              <a:rPr lang="hr-HR" sz="2400" i="1" dirty="0">
                <a:sym typeface="Symbol"/>
              </a:rPr>
              <a:t> </a:t>
            </a:r>
            <a:r>
              <a:rPr lang="hr-HR" sz="2400" dirty="0">
                <a:sym typeface="Symbol"/>
              </a:rPr>
              <a:t>a što se može skraćeno pisati u </a:t>
            </a:r>
            <a:r>
              <a:rPr lang="hr-HR" sz="2400" dirty="0" err="1">
                <a:sym typeface="Symbol"/>
              </a:rPr>
              <a:t>vektorkom</a:t>
            </a:r>
            <a:r>
              <a:rPr lang="hr-HR" sz="2400" dirty="0">
                <a:sym typeface="Symbol"/>
              </a:rPr>
              <a:t> obliku sa jednom jednadžbom (</a:t>
            </a:r>
            <a:r>
              <a:rPr lang="hr-HR" sz="2400" dirty="0" err="1">
                <a:sym typeface="Symbol"/>
              </a:rPr>
              <a:t>Navier-Stokes</a:t>
            </a:r>
            <a:r>
              <a:rPr lang="hr-HR" sz="2400" dirty="0">
                <a:sym typeface="Symbol"/>
              </a:rPr>
              <a:t>): </a:t>
            </a: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gdje je:</a:t>
            </a:r>
          </a:p>
          <a:p>
            <a:r>
              <a:rPr lang="hr-HR" sz="2400" dirty="0">
                <a:sym typeface="Symbol"/>
              </a:rPr>
              <a:t>vektor brzine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vektor </a:t>
            </a:r>
            <a:r>
              <a:rPr lang="hr-HR" sz="2400" dirty="0" err="1">
                <a:sym typeface="Symbol"/>
              </a:rPr>
              <a:t>masenih</a:t>
            </a:r>
            <a:r>
              <a:rPr lang="hr-HR" sz="2400" dirty="0">
                <a:sym typeface="Symbol"/>
              </a:rPr>
              <a:t> sila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gradijent tlaka</a:t>
            </a:r>
          </a:p>
          <a:p>
            <a:endParaRPr lang="hr-HR" sz="1200" dirty="0">
              <a:sym typeface="Symbol"/>
            </a:endParaRPr>
          </a:p>
          <a:p>
            <a:endParaRPr lang="hr-HR" sz="1200" dirty="0">
              <a:sym typeface="Symbol"/>
            </a:endParaRP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diferencijalni operator   </a:t>
            </a:r>
          </a:p>
          <a:p>
            <a:endParaRPr lang="hr-HR" sz="12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 err="1">
                <a:sym typeface="Symbol"/>
              </a:rPr>
              <a:t>Laplaceov</a:t>
            </a:r>
            <a:r>
              <a:rPr lang="hr-HR" sz="2400" dirty="0">
                <a:sym typeface="Symbol"/>
              </a:rPr>
              <a:t> operator</a:t>
            </a:r>
          </a:p>
          <a:p>
            <a:endParaRPr lang="hr-HR" sz="1200" dirty="0">
              <a:sym typeface="Symbol"/>
            </a:endParaRPr>
          </a:p>
          <a:p>
            <a:endParaRPr lang="hr-HR" sz="2400" dirty="0">
              <a:sym typeface="Symbol"/>
            </a:endParaRPr>
          </a:p>
          <a:p>
            <a:r>
              <a:rPr lang="hr-HR" sz="2400" dirty="0">
                <a:sym typeface="Symbol"/>
              </a:rPr>
              <a:t>Ukoliko je jedina </a:t>
            </a:r>
            <a:r>
              <a:rPr lang="hr-HR" sz="2400" dirty="0" err="1">
                <a:sym typeface="Symbol"/>
              </a:rPr>
              <a:t>masena</a:t>
            </a:r>
            <a:r>
              <a:rPr lang="hr-HR" sz="2400" dirty="0">
                <a:sym typeface="Symbol"/>
              </a:rPr>
              <a:t> sila gravitaciono ubrzanje tada je </a:t>
            </a:r>
            <a:r>
              <a:rPr lang="hr-HR" sz="2400" b="1" i="1" dirty="0">
                <a:sym typeface="Symbol"/>
              </a:rPr>
              <a:t>G</a:t>
            </a:r>
            <a:r>
              <a:rPr lang="hr-HR" sz="2400" dirty="0">
                <a:sym typeface="Symbol"/>
              </a:rPr>
              <a:t> = (0, 0, </a:t>
            </a:r>
            <a:r>
              <a:rPr lang="hr-HR" sz="2400" i="1" dirty="0">
                <a:sym typeface="Symbol"/>
              </a:rPr>
              <a:t>-</a:t>
            </a:r>
            <a:r>
              <a:rPr lang="hr-HR" sz="2400" i="1" dirty="0" err="1">
                <a:sym typeface="Symbol"/>
              </a:rPr>
              <a:t>g</a:t>
            </a:r>
            <a:r>
              <a:rPr lang="hr-HR" sz="2400" dirty="0">
                <a:sym typeface="Symbol"/>
              </a:rPr>
              <a:t>).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FB06A58-66A7-4AD6-86F1-1BF378FC30F7}"/>
                  </a:ext>
                </a:extLst>
              </p:cNvPr>
              <p:cNvSpPr txBox="1"/>
              <p:nvPr/>
            </p:nvSpPr>
            <p:spPr>
              <a:xfrm>
                <a:off x="3912342" y="4685886"/>
                <a:ext cx="3900018" cy="69897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r-HR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</m:oMath>
                </a14:m>
                <a:r>
                  <a:rPr lang="hr-HR" sz="2400" i="1" dirty="0">
                    <a:latin typeface="Matura MT Script Capitals" panose="03020802060602070202" pitchFamily="66" charset="0"/>
                    <a:sym typeface="Symbol" panose="05050102010706020507" pitchFamily="18" charset="2"/>
                  </a:rPr>
                  <a:t></a:t>
                </a:r>
                <a:r>
                  <a:rPr lang="hr-HR" sz="2400" i="1" dirty="0"/>
                  <a:t> </a:t>
                </a:r>
                <a:r>
                  <a:rPr lang="hr-HR" sz="2400" dirty="0"/>
                  <a:t>)</a:t>
                </a:r>
                <a14:m>
                  <m:oMath xmlns:m="http://schemas.openxmlformats.org/officeDocument/2006/math"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sub>
                    </m:sSub>
                    <m:f>
                      <m:fPr>
                        <m:ctrlP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FB06A58-66A7-4AD6-86F1-1BF378FC30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342" y="4685886"/>
                <a:ext cx="3900018" cy="6989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B52749-E44F-4EF0-B5EA-CC8FBEF721D5}"/>
                  </a:ext>
                </a:extLst>
              </p:cNvPr>
              <p:cNvSpPr txBox="1"/>
              <p:nvPr/>
            </p:nvSpPr>
            <p:spPr>
              <a:xfrm>
                <a:off x="3881129" y="3734710"/>
                <a:ext cx="4256635" cy="85773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𝑔𝑟𝑎𝑑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B52749-E44F-4EF0-B5EA-CC8FBEF72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129" y="3734710"/>
                <a:ext cx="4256635" cy="8577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A0B1523-574C-40A0-BCE3-5747662B7BC4}"/>
                  </a:ext>
                </a:extLst>
              </p:cNvPr>
              <p:cNvSpPr txBox="1"/>
              <p:nvPr/>
            </p:nvSpPr>
            <p:spPr>
              <a:xfrm>
                <a:off x="3912342" y="5462125"/>
                <a:ext cx="3005960" cy="83349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 =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A0B1523-574C-40A0-BCE3-5747662B7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342" y="5462125"/>
                <a:ext cx="3005960" cy="833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559737A-4215-4DD3-9905-53BBFFB6E77C}"/>
                  </a:ext>
                </a:extLst>
              </p:cNvPr>
              <p:cNvSpPr txBox="1"/>
              <p:nvPr/>
            </p:nvSpPr>
            <p:spPr>
              <a:xfrm>
                <a:off x="3881129" y="2557487"/>
                <a:ext cx="1897173" cy="42428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=(</m:t>
                          </m:r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559737A-4215-4DD3-9905-53BBFFB6E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129" y="2557487"/>
                <a:ext cx="1897173" cy="424283"/>
              </a:xfrm>
              <a:prstGeom prst="rect">
                <a:avLst/>
              </a:prstGeom>
              <a:blipFill>
                <a:blip r:embed="rId5"/>
                <a:stretch>
                  <a:fillRect b="-6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5FED1CE-C618-4A86-9540-0496CF11194F}"/>
                  </a:ext>
                </a:extLst>
              </p:cNvPr>
              <p:cNvSpPr txBox="1"/>
              <p:nvPr/>
            </p:nvSpPr>
            <p:spPr>
              <a:xfrm>
                <a:off x="3881128" y="3176105"/>
                <a:ext cx="1897173" cy="42428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=(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hr-H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hr-H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5FED1CE-C618-4A86-9540-0496CF111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128" y="3176105"/>
                <a:ext cx="1897173" cy="424283"/>
              </a:xfrm>
              <a:prstGeom prst="rect">
                <a:avLst/>
              </a:prstGeom>
              <a:blipFill>
                <a:blip r:embed="rId6"/>
                <a:stretch>
                  <a:fillRect r="-952" b="-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60A4791-E21D-4188-96DE-4BB7758F6508}"/>
                  </a:ext>
                </a:extLst>
              </p:cNvPr>
              <p:cNvSpPr txBox="1"/>
              <p:nvPr/>
            </p:nvSpPr>
            <p:spPr>
              <a:xfrm>
                <a:off x="2267744" y="1628800"/>
                <a:ext cx="5400600" cy="66082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1" i="1" smtClean="0">
                            <a:latin typeface="Cambria Math"/>
                            <a:ea typeface="Cambria Math" panose="02040503050406030204" pitchFamily="18" charset="0"/>
                          </a:rPr>
                          <m:t>𝑽</m:t>
                        </m:r>
                      </m:num>
                      <m:den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m:rPr>
                        <m:nor/>
                      </m:rPr>
                      <a:rPr lang="hr-HR" sz="2400" i="1" dirty="0">
                        <a:latin typeface="Matura MT Script Capitals" panose="03020802060602070202" pitchFamily="66" charset="0"/>
                        <a:sym typeface="Symbol" panose="05050102010706020507" pitchFamily="18" charset="2"/>
                      </a:rPr>
                      <m:t></m:t>
                    </m:r>
                    <m:r>
                      <m:rPr>
                        <m:nor/>
                      </m:rPr>
                      <a:rPr lang="hr-HR" sz="2400" i="1" dirty="0"/>
                      <m:t> </m:t>
                    </m:r>
                    <m:r>
                      <m:rPr>
                        <m:nor/>
                      </m:rPr>
                      <a:rPr lang="hr-HR" sz="2400" dirty="0"/>
                      <m:t>)</m:t>
                    </m:r>
                    <m:r>
                      <a:rPr lang="hr-HR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r>
                      <a:rPr lang="hr-HR" sz="2400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hr-HR" sz="2400" b="1" i="1" smtClean="0">
                        <a:latin typeface="Cambria Math"/>
                        <a:ea typeface="Cambria Math" panose="02040503050406030204" pitchFamily="18" charset="0"/>
                      </a:rPr>
                      <m:t>𝑮</m:t>
                    </m:r>
                    <m:r>
                      <a:rPr lang="hr-H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hr-HR" sz="2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r-H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  <m:r>
                      <a:rPr lang="hr-HR" sz="2400" b="0" i="1" smtClean="0">
                        <a:latin typeface="Cambria Math"/>
                        <a:ea typeface="Cambria Math" panose="02040503050406030204" pitchFamily="18" charset="0"/>
                      </a:rPr>
                      <m:t>𝑔𝑟𝑎𝑑</m:t>
                    </m:r>
                    <m:r>
                      <a:rPr lang="hr-HR" sz="2400" b="0" i="1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400" b="0" i="1" smtClean="0">
                        <a:latin typeface="Cambria Math"/>
                        <a:ea typeface="Cambria Math" panose="02040503050406030204" pitchFamily="18" charset="0"/>
                      </a:rPr>
                      <m:t>𝑝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hr-H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𝜐</m:t>
                    </m:r>
                    <m:r>
                      <a:rPr lang="hr-H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hr-HR" sz="2400" b="1" i="1" smtClean="0">
                        <a:latin typeface="Cambria Math"/>
                        <a:ea typeface="Cambria Math" panose="02040503050406030204" pitchFamily="18" charset="0"/>
                      </a:rPr>
                      <m:t>𝑽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60A4791-E21D-4188-96DE-4BB7758F6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628800"/>
                <a:ext cx="5400600" cy="66082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28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1700" y="404664"/>
            <a:ext cx="91450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>
                <a:sym typeface="Symbol"/>
              </a:rPr>
              <a:t>Prethodni izvod N-S jednadžbe iz opće transportne jednadžbe (jednadžbe pronosa) pretpostavlja da </a:t>
            </a:r>
            <a:r>
              <a:rPr lang="hr-HR" sz="2400" dirty="0" err="1">
                <a:sym typeface="Symbol"/>
              </a:rPr>
              <a:t>difuzivni</a:t>
            </a:r>
            <a:r>
              <a:rPr lang="hr-HR" sz="2400" dirty="0">
                <a:sym typeface="Symbol"/>
              </a:rPr>
              <a:t> transport (član </a:t>
            </a:r>
            <a:r>
              <a:rPr lang="hr-HR" sz="2400" i="1" dirty="0">
                <a:sym typeface="Symbol"/>
              </a:rPr>
              <a:t>D</a:t>
            </a:r>
            <a:r>
              <a:rPr lang="hr-HR" sz="2400" dirty="0">
                <a:sym typeface="Symbol"/>
              </a:rPr>
              <a:t>) prati gradijentni oblik definiran II </a:t>
            </a:r>
            <a:r>
              <a:rPr lang="hr-HR" sz="2400" dirty="0" err="1">
                <a:sym typeface="Symbol"/>
              </a:rPr>
              <a:t>Fickovim</a:t>
            </a:r>
            <a:r>
              <a:rPr lang="hr-HR" sz="2400" dirty="0">
                <a:sym typeface="Symbol"/>
              </a:rPr>
              <a:t> zakonom. Može se dokazati ispravnost te pretpostavke ukoliko je voda medij pronosa (</a:t>
            </a:r>
            <a:r>
              <a:rPr lang="hr-HR" sz="2400" dirty="0" err="1">
                <a:sym typeface="Symbol"/>
              </a:rPr>
              <a:t>Newtonova</a:t>
            </a:r>
            <a:r>
              <a:rPr lang="hr-HR" sz="2400" dirty="0">
                <a:sym typeface="Symbol"/>
              </a:rPr>
              <a:t> tekućina).  </a:t>
            </a:r>
          </a:p>
          <a:p>
            <a:r>
              <a:rPr lang="hr-HR" sz="2400" dirty="0">
                <a:sym typeface="Symbol"/>
              </a:rPr>
              <a:t>Molekularni transport količine gibanja se odvija kroz posmična djelovanja po oplošju kontrolnog volumena, a što je izraženo konstitutivnim jednadžbama (linearan odnos </a:t>
            </a:r>
            <a:r>
              <a:rPr lang="hr-HR" sz="2400" i="1" dirty="0">
                <a:sym typeface="Symbol"/>
              </a:rPr>
              <a:t></a:t>
            </a:r>
            <a:r>
              <a:rPr lang="hr-HR" sz="2400" dirty="0">
                <a:sym typeface="Symbol"/>
              </a:rPr>
              <a:t> = </a:t>
            </a:r>
            <a:r>
              <a:rPr lang="hr-HR" sz="2400" i="1" dirty="0">
                <a:sym typeface="Symbol"/>
              </a:rPr>
              <a:t></a:t>
            </a:r>
            <a:r>
              <a:rPr lang="hr-HR" sz="2400" dirty="0">
                <a:sym typeface="Symbol"/>
              </a:rPr>
              <a:t> </a:t>
            </a:r>
            <a:r>
              <a:rPr lang="hr-HR" sz="2400" dirty="0" err="1">
                <a:sym typeface="Symbol"/>
              </a:rPr>
              <a:t>d</a:t>
            </a:r>
            <a:r>
              <a:rPr lang="hr-HR" sz="2400" i="1" dirty="0" err="1">
                <a:sym typeface="Symbol"/>
              </a:rPr>
              <a:t>V</a:t>
            </a:r>
            <a:r>
              <a:rPr lang="hr-HR" sz="2400" dirty="0">
                <a:sym typeface="Symbol"/>
              </a:rPr>
              <a:t>/</a:t>
            </a:r>
            <a:r>
              <a:rPr lang="hr-HR" sz="2400" dirty="0" err="1">
                <a:sym typeface="Symbol"/>
              </a:rPr>
              <a:t>d</a:t>
            </a:r>
            <a:r>
              <a:rPr lang="hr-HR" sz="2400" i="1" dirty="0" err="1">
                <a:sym typeface="Symbol"/>
              </a:rPr>
              <a:t>n</a:t>
            </a:r>
            <a:r>
              <a:rPr lang="hr-HR" sz="2400" dirty="0">
                <a:sym typeface="Symbol"/>
              </a:rPr>
              <a:t>). </a:t>
            </a:r>
          </a:p>
          <a:p>
            <a:endParaRPr lang="hr-HR" sz="1200" dirty="0">
              <a:sym typeface="Symbol"/>
            </a:endParaRPr>
          </a:p>
          <a:p>
            <a:r>
              <a:rPr lang="hr-HR" sz="2400" dirty="0">
                <a:sym typeface="Symbol"/>
              </a:rPr>
              <a:t>Na kontrolni volumen djeluje 9 komponenti posmičnog naprezanja (tenzor)</a:t>
            </a:r>
          </a:p>
        </p:txBody>
      </p:sp>
      <p:sp>
        <p:nvSpPr>
          <p:cNvPr id="10" name="Rectangle 9"/>
          <p:cNvSpPr/>
          <p:nvPr/>
        </p:nvSpPr>
        <p:spPr>
          <a:xfrm>
            <a:off x="-4811" y="-1813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Partikularna transportna jednadžba – ZOKG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59568A-F69B-4E7D-8292-50238823EBF6}"/>
              </a:ext>
            </a:extLst>
          </p:cNvPr>
          <p:cNvSpPr/>
          <p:nvPr/>
        </p:nvSpPr>
        <p:spPr>
          <a:xfrm>
            <a:off x="26915" y="6211669"/>
            <a:ext cx="9092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Prvi indeks je vezan uz smjer </a:t>
            </a:r>
            <a:r>
              <a:rPr lang="hr-HR" b="1" dirty="0" err="1">
                <a:solidFill>
                  <a:srgbClr val="FF0000"/>
                </a:solidFill>
              </a:rPr>
              <a:t>narmale</a:t>
            </a:r>
            <a:r>
              <a:rPr lang="hr-HR" b="1" dirty="0">
                <a:solidFill>
                  <a:srgbClr val="FF0000"/>
                </a:solidFill>
              </a:rPr>
              <a:t> na površinu, a drugi indeks je vezan uz smjer djelovanja posmičnog naprezanja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218286" y="4179744"/>
            <a:ext cx="2267592" cy="184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18BAD69-5D0F-4ACC-A4E9-694838BE97D5}"/>
                  </a:ext>
                </a:extLst>
              </p:cNvPr>
              <p:cNvSpPr txBox="1"/>
              <p:nvPr/>
            </p:nvSpPr>
            <p:spPr>
              <a:xfrm>
                <a:off x="4067944" y="4725144"/>
                <a:ext cx="3647749" cy="92621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hr-H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hr-H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𝑗𝑖</m:t>
                          </m:r>
                        </m:sub>
                      </m:sSub>
                      <m:r>
                        <a:rPr lang="hr-H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r-H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𝜂</m:t>
                      </m:r>
                      <m:d>
                        <m:dPr>
                          <m:begChr m:val="["/>
                          <m:endChr m:val="]"/>
                          <m:ctrlPr>
                            <a:rPr lang="hr-H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  <m:r>
                            <a:rPr lang="hr-H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hr-H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hr-HR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r-HR" sz="2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18BAD69-5D0F-4ACC-A4E9-694838BE9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725144"/>
                <a:ext cx="3647749" cy="9262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4437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3580</TotalTime>
  <Words>2121</Words>
  <Application>Microsoft Office PowerPoint</Application>
  <PresentationFormat>On-screen Show (4:3)</PresentationFormat>
  <Paragraphs>249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Matura MT Script Capitals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SANDA LONCAR</cp:lastModifiedBy>
  <cp:revision>381</cp:revision>
  <dcterms:created xsi:type="dcterms:W3CDTF">2012-07-09T06:12:43Z</dcterms:created>
  <dcterms:modified xsi:type="dcterms:W3CDTF">2022-09-21T21:52:56Z</dcterms:modified>
</cp:coreProperties>
</file>