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93" r:id="rId4"/>
    <p:sldId id="294" r:id="rId5"/>
    <p:sldId id="295" r:id="rId6"/>
    <p:sldId id="296" r:id="rId7"/>
    <p:sldId id="308" r:id="rId8"/>
    <p:sldId id="297" r:id="rId9"/>
    <p:sldId id="298" r:id="rId10"/>
    <p:sldId id="309" r:id="rId11"/>
    <p:sldId id="299" r:id="rId12"/>
    <p:sldId id="300" r:id="rId13"/>
    <p:sldId id="312" r:id="rId14"/>
    <p:sldId id="301" r:id="rId15"/>
    <p:sldId id="302" r:id="rId16"/>
    <p:sldId id="314" r:id="rId17"/>
    <p:sldId id="315" r:id="rId18"/>
    <p:sldId id="317" r:id="rId19"/>
    <p:sldId id="316" r:id="rId20"/>
    <p:sldId id="306" r:id="rId21"/>
    <p:sldId id="319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58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2.10.2023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Što su tekućine 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069" y="523220"/>
            <a:ext cx="91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Jedno</a:t>
            </a:r>
            <a:r>
              <a:rPr lang="en-US" sz="2400" b="0" i="0" u="none" strike="noStrike" baseline="0" dirty="0"/>
              <a:t> od </a:t>
            </a:r>
            <a:r>
              <a:rPr lang="en-US" sz="2400" b="0" i="0" u="none" strike="noStrike" baseline="0" dirty="0" err="1"/>
              <a:t>prvih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pitanja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trebamo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istražiti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? Ili se </a:t>
            </a:r>
            <a:r>
              <a:rPr lang="en-US" sz="2400" b="0" i="0" u="none" strike="noStrike" baseline="0" dirty="0" err="1"/>
              <a:t>možemo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zapitati</a:t>
            </a:r>
            <a:r>
              <a:rPr lang="en-US" sz="2400" b="0" i="0" u="none" strike="noStrike" baseline="0" dirty="0"/>
              <a:t> -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razlika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?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Bliži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pogled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molekularnu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materijala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otkriva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smatramo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krutom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čelik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beton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 </a:t>
            </a:r>
            <a:r>
              <a:rPr lang="en-US" sz="2400" b="0" i="0" u="none" strike="noStrike" baseline="0" dirty="0" err="1"/>
              <a:t>ima</a:t>
            </a:r>
            <a:r>
              <a:rPr lang="en-US" sz="2400" b="0" i="0" u="none" strike="noStrike" baseline="0" dirty="0"/>
              <a:t> gusto </a:t>
            </a:r>
            <a:r>
              <a:rPr lang="en-US" sz="2400" b="0" i="0" u="none" strike="noStrike" baseline="0" dirty="0" err="1"/>
              <a:t>raspoređene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velikim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međumolekularnim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omogućuju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tvari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zadrži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oblik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da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/>
              <a:t>ne </a:t>
            </a:r>
            <a:r>
              <a:rPr lang="hr-HR" sz="2400" b="0" i="0" u="none" strike="noStrike" baseline="0" dirty="0"/>
              <a:t>može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</a:t>
            </a:r>
            <a:r>
              <a:rPr lang="hr-HR" sz="2400" b="0" i="0" u="none" strike="noStrike" baseline="0" dirty="0"/>
              <a:t>ti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b="0" i="0" u="none" strike="noStrike" baseline="0" dirty="0"/>
          </a:p>
          <a:p>
            <a:pPr algn="l"/>
            <a:r>
              <a:rPr lang="hr-HR" sz="2400" dirty="0"/>
              <a:t>Z</a:t>
            </a:r>
            <a:r>
              <a:rPr lang="en-US" sz="2400" b="0" i="0" u="none" strike="noStrike" baseline="0" dirty="0"/>
              <a:t>a </a:t>
            </a:r>
            <a:r>
              <a:rPr lang="en-US" sz="2400" b="0" i="0" u="none" strike="noStrike" baseline="0" dirty="0" err="1"/>
              <a:t>materiju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inače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smatramo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kapljevinom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ulje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.),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udaljenije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</a:t>
            </a:r>
            <a:r>
              <a:rPr lang="en-US" sz="2400" b="0" i="0" u="none" strike="noStrike" baseline="0" dirty="0"/>
              <a:t> od </a:t>
            </a:r>
            <a:r>
              <a:rPr lang="en-US" sz="2400" b="0" i="0" u="none" strike="noStrike" baseline="0" dirty="0" err="1"/>
              <a:t>druge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međumolekulske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nego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čvrste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tvari</a:t>
            </a:r>
            <a:r>
              <a:rPr lang="en-US" sz="2400" b="0" i="0" u="none" strike="noStrike" baseline="0" dirty="0"/>
              <a:t>, a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veću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slobodu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kretanja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Stoga</a:t>
            </a:r>
            <a:r>
              <a:rPr lang="en-US" sz="2400" b="0" i="0" u="none" strike="noStrike" baseline="0" dirty="0"/>
              <a:t> se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deformirati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ne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komprimirati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sipati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posude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proti</a:t>
            </a:r>
            <a:r>
              <a:rPr lang="hr-HR" sz="2400" b="0" i="0" u="none" strike="noStrike" baseline="0" dirty="0" err="1"/>
              <a:t>cati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kroz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zrak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kisik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 </a:t>
            </a:r>
            <a:r>
              <a:rPr lang="en-US" sz="2400" b="0" i="0" u="none" strike="noStrike" baseline="0" dirty="0" err="1"/>
              <a:t>imaju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još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veći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molekulski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razmak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slobodu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gibanja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zanemarive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kohezivne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te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toga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deformiraju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komprimiraju</a:t>
            </a:r>
            <a:r>
              <a:rPr lang="en-US" sz="2400" b="0" i="0" u="none" strike="noStrike" baseline="0" dirty="0"/>
              <a:t>)</a:t>
            </a:r>
            <a:r>
              <a:rPr lang="hr-HR" sz="2400" b="0" i="0" u="none" strike="noStrike" baseline="0" dirty="0"/>
              <a:t>, i </a:t>
            </a:r>
            <a:r>
              <a:rPr lang="en-US" sz="2400" b="0" i="0" u="none" strike="noStrike" baseline="0" dirty="0"/>
              <a:t>u </a:t>
            </a:r>
            <a:r>
              <a:rPr lang="en-US" sz="2400" b="0" i="0" u="none" strike="noStrike" baseline="0" dirty="0" err="1"/>
              <a:t>potpunosti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ispun</a:t>
            </a:r>
            <a:r>
              <a:rPr lang="hr-HR" sz="2400" b="0" i="0" u="none" strike="noStrike" baseline="0" dirty="0" err="1"/>
              <a:t>javaju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svake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posude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kojoj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nalaze</a:t>
            </a:r>
            <a:r>
              <a:rPr lang="en-US" sz="2400" b="0" i="0" u="none" strike="noStrike" baseline="0" dirty="0"/>
              <a:t>. I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</a:t>
            </a:r>
            <a:endParaRPr lang="hr-HR" sz="1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82515412-E3A5-06F3-C90E-7F8C5E286F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317" y="548679"/>
            <a:ext cx="4512867" cy="630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17EB688-4393-9479-7447-8B13367F2C5D}"/>
              </a:ext>
            </a:extLst>
          </p:cNvPr>
          <p:cNvSpPr txBox="1"/>
          <p:nvPr/>
        </p:nvSpPr>
        <p:spPr>
          <a:xfrm>
            <a:off x="6228184" y="2924944"/>
            <a:ext cx="302433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728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stišljivost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Svojstvo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koristi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karakterizaciju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stišljivosti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volumenski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modul</a:t>
            </a:r>
            <a:r>
              <a:rPr lang="hr-HR" sz="2400" b="0" i="0" u="none" strike="noStrike" baseline="0" dirty="0"/>
              <a:t> elastičnosti</a:t>
            </a:r>
            <a:r>
              <a:rPr lang="en-US" sz="2400" b="0" i="0" u="none" strike="noStrike" baseline="0" dirty="0"/>
              <a:t> E</a:t>
            </a:r>
            <a:r>
              <a:rPr lang="el-GR" dirty="0">
                <a:sym typeface="Symbol" panose="05050102010706020507" pitchFamily="18" charset="2"/>
              </a:rPr>
              <a:t></a:t>
            </a:r>
            <a:r>
              <a:rPr lang="el-GR" sz="2400" b="0" i="0" u="none" strike="noStrike" baseline="0" dirty="0"/>
              <a:t>, </a:t>
            </a:r>
            <a:r>
              <a:rPr lang="en-US" sz="2400" b="0" i="0" u="none" strike="noStrike" baseline="0" dirty="0" err="1"/>
              <a:t>definiran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hr-HR" sz="2400" b="0" i="0" u="none" strike="noStrike" baseline="0" dirty="0"/>
              <a:t>:</a:t>
            </a:r>
            <a:endParaRPr lang="hr-HR" sz="2400" dirty="0"/>
          </a:p>
          <a:p>
            <a:pPr algn="l"/>
            <a:endParaRPr lang="hr-HR" sz="2400" b="1" i="1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je</a:t>
            </a:r>
            <a:r>
              <a:rPr lang="hr-HR" sz="2400" b="0" i="0" u="none" strike="noStrike" baseline="0" dirty="0"/>
              <a:t>: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dp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diferencijalna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promjena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potrebna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diferencijalne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promjene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dV</a:t>
            </a:r>
            <a:r>
              <a:rPr lang="hr-HR" sz="2400" dirty="0"/>
              <a:t> pri početnom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V.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Velike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vrijednosti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modul</a:t>
            </a:r>
            <a:r>
              <a:rPr lang="hr-HR" sz="2400" b="0" i="0" u="none" strike="noStrike" baseline="0" dirty="0"/>
              <a:t>a elastičnosti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za kapljevine </a:t>
            </a:r>
            <a:r>
              <a:rPr lang="en-US" sz="2400" b="0" i="0" u="none" strike="noStrike" baseline="0" dirty="0" err="1"/>
              <a:t>pokazuju</a:t>
            </a:r>
            <a:r>
              <a:rPr lang="en-US" sz="2400" b="0" i="0" u="none" strike="noStrike" baseline="0" dirty="0"/>
              <a:t> da </a:t>
            </a:r>
            <a:r>
              <a:rPr lang="hr-HR" sz="2400" dirty="0"/>
              <a:t>su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relativno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nestlačiv</a:t>
            </a:r>
            <a:r>
              <a:rPr lang="hr-HR" sz="2400" dirty="0"/>
              <a:t>e</a:t>
            </a:r>
            <a:r>
              <a:rPr lang="en-US" sz="2400" b="0" i="0" u="none" strike="noStrike" baseline="0" dirty="0"/>
              <a:t>, </a:t>
            </a:r>
            <a:r>
              <a:rPr lang="hr-HR" sz="2400" b="0" i="0" u="none" strike="noStrike" baseline="0" dirty="0"/>
              <a:t>odnosno </a:t>
            </a:r>
            <a:r>
              <a:rPr lang="en-US" sz="2400" b="0" i="0" u="none" strike="noStrike" baseline="0" dirty="0" err="1"/>
              <a:t>potrebna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velika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promjena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da bi se </a:t>
            </a:r>
            <a:r>
              <a:rPr lang="en-US" sz="2400" b="0" i="0" u="none" strike="noStrike" baseline="0" dirty="0" err="1"/>
              <a:t>stvorila</a:t>
            </a:r>
            <a:r>
              <a:rPr lang="en-US" sz="2400" b="0" i="0" u="none" strike="noStrike" baseline="0" dirty="0"/>
              <a:t> mala </a:t>
            </a:r>
            <a:r>
              <a:rPr lang="en-US" sz="2400" b="0" i="0" u="none" strike="noStrike" baseline="0" dirty="0" err="1"/>
              <a:t>promjena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volumena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/>
              <a:t>Stoga </a:t>
            </a:r>
            <a:r>
              <a:rPr lang="en-US" sz="2400" b="0" i="0" u="none" strike="noStrike" baseline="0" dirty="0"/>
              <a:t>se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smatra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nestlačivim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većin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praktičnih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inženjerskih</a:t>
            </a:r>
            <a:r>
              <a:rPr lang="en-US" sz="2400" b="0" i="0" u="none" strike="noStrike" baseline="0" dirty="0"/>
              <a:t> pr</a:t>
            </a:r>
            <a:r>
              <a:rPr lang="hr-HR" sz="2400" b="0" i="0" u="none" strike="noStrike" baseline="0" dirty="0" err="1"/>
              <a:t>omblema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  <p:pic>
        <p:nvPicPr>
          <p:cNvPr id="3" name="Picture 1">
            <a:extLst>
              <a:ext uri="{FF2B5EF4-FFF2-40B4-BE49-F238E27FC236}">
                <a16:creationId xmlns="" xmlns:a16="http://schemas.microsoft.com/office/drawing/2014/main" id="{1DBE8E76-CFC3-3D9E-E1F3-18468E6187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31"/>
          <a:stretch/>
        </p:blipFill>
        <p:spPr bwMode="auto">
          <a:xfrm>
            <a:off x="175515" y="1534488"/>
            <a:ext cx="22304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="" xmlns:a16="http://schemas.microsoft.com/office/drawing/2014/main" id="{DA9CC8F7-32EF-0680-7A31-13A297794B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25"/>
          <a:stretch/>
        </p:blipFill>
        <p:spPr bwMode="auto">
          <a:xfrm>
            <a:off x="2837715" y="1538206"/>
            <a:ext cx="1792635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71FEDE7-37AF-A60F-7B06-DFB0AF2C2E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34" b="1"/>
          <a:stretch/>
        </p:blipFill>
        <p:spPr bwMode="auto">
          <a:xfrm>
            <a:off x="7018801" y="1075770"/>
            <a:ext cx="2034918" cy="301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CC5AB1C-52D9-E3FA-0241-A2C50D34B00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38"/>
          <a:stretch/>
        </p:blipFill>
        <p:spPr bwMode="auto">
          <a:xfrm>
            <a:off x="4820246" y="1212899"/>
            <a:ext cx="2008659" cy="301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D8AC3EB-3E15-682E-72C5-3DA9E8459B48}"/>
              </a:ext>
            </a:extLst>
          </p:cNvPr>
          <p:cNvSpPr txBox="1"/>
          <p:nvPr/>
        </p:nvSpPr>
        <p:spPr>
          <a:xfrm>
            <a:off x="-4146" y="3000277"/>
            <a:ext cx="4820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66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stišljivost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s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komprimira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ekspandira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odnos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gustoće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ovisi</a:t>
            </a:r>
            <a:r>
              <a:rPr lang="en-US" sz="2400" b="0" i="0" u="none" strike="noStrike" baseline="0" dirty="0"/>
              <a:t> o </a:t>
            </a:r>
            <a:r>
              <a:rPr lang="en-US" sz="2400" b="0" i="0" u="none" strike="noStrike" baseline="0" dirty="0" err="1"/>
              <a:t>prirodi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procesa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kompresija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ekspanzija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odvija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uvjetima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stalne</a:t>
            </a:r>
            <a:r>
              <a:rPr lang="en-US" sz="2400" b="0" i="0" u="none" strike="noStrike" baseline="0" dirty="0"/>
              <a:t> temperature (</a:t>
            </a:r>
            <a:r>
              <a:rPr lang="en-US" sz="2400" b="0" i="0" u="none" strike="noStrike" baseline="0" dirty="0" err="1"/>
              <a:t>izotermni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proces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tada</a:t>
            </a:r>
            <a:r>
              <a:rPr lang="hr-HR" sz="2400" b="0" i="0" u="none" strike="noStrike" baseline="0" dirty="0"/>
              <a:t> vrijedi odnos:</a:t>
            </a:r>
            <a:endParaRPr lang="hr-HR" sz="24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40C7092-B1C9-AFEF-8F7F-641FC58325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99" b="-16093"/>
          <a:stretch/>
        </p:blipFill>
        <p:spPr bwMode="auto">
          <a:xfrm>
            <a:off x="161257" y="1778152"/>
            <a:ext cx="22102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A9D5F32-E221-79EE-ECF3-A770A1CC19B6}"/>
              </a:ext>
            </a:extLst>
          </p:cNvPr>
          <p:cNvSpPr txBox="1"/>
          <p:nvPr/>
        </p:nvSpPr>
        <p:spPr>
          <a:xfrm>
            <a:off x="-20560" y="2624138"/>
            <a:ext cx="9145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kompresija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ekspanzija</a:t>
            </a:r>
            <a:r>
              <a:rPr lang="en-US" sz="2400" b="0" i="0" u="none" strike="noStrike" baseline="0" dirty="0"/>
              <a:t> bez </a:t>
            </a:r>
            <a:r>
              <a:rPr lang="en-US" sz="2400" b="0" i="0" u="none" strike="noStrike" baseline="0" dirty="0" err="1"/>
              <a:t>trenja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izmjene</a:t>
            </a:r>
            <a:r>
              <a:rPr lang="en-US" sz="2400" b="0" i="0" u="none" strike="noStrike" baseline="0" dirty="0"/>
              <a:t> topline s </a:t>
            </a:r>
            <a:r>
              <a:rPr lang="en-US" sz="2400" b="0" i="0" u="none" strike="noStrike" baseline="0" dirty="0" err="1"/>
              <a:t>okolinom</a:t>
            </a:r>
            <a:r>
              <a:rPr lang="en-US" sz="2400" b="0" i="0" u="none" strike="noStrike" baseline="0" dirty="0"/>
              <a:t> (</a:t>
            </a:r>
            <a:r>
              <a:rPr lang="hr-HR" sz="2400" b="0" i="0" u="none" strike="noStrike" baseline="0" dirty="0" err="1"/>
              <a:t>adiabatski</a:t>
            </a:r>
            <a:r>
              <a:rPr lang="hr-HR" sz="2400" b="0" i="0" u="none" strike="noStrike" baseline="0" dirty="0"/>
              <a:t> i </a:t>
            </a:r>
            <a:r>
              <a:rPr lang="en-US" sz="2400" b="0" i="0" u="none" strike="noStrike" baseline="0" dirty="0" err="1"/>
              <a:t>izentro</a:t>
            </a:r>
            <a:r>
              <a:rPr lang="hr-HR" sz="2400" b="0" i="0" u="none" strike="noStrike" baseline="0" dirty="0" err="1"/>
              <a:t>pni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proces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tada</a:t>
            </a:r>
            <a:r>
              <a:rPr lang="hr-HR" sz="2400" b="0" i="0" u="none" strike="noStrike" baseline="0" dirty="0"/>
              <a:t> </a:t>
            </a:r>
            <a:r>
              <a:rPr lang="hr-HR" sz="2400" b="0" i="0" u="none" strike="noStrike" baseline="0" dirty="0" err="1"/>
              <a:t>vriedi</a:t>
            </a:r>
            <a:r>
              <a:rPr lang="hr-HR" sz="2400" b="0" i="0" u="none" strike="noStrike" baseline="0" dirty="0"/>
              <a:t> odnos:</a:t>
            </a:r>
            <a:endParaRPr lang="en-US" sz="2400" dirty="0"/>
          </a:p>
        </p:txBody>
      </p:sp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EC1083A6-D873-EECB-64C4-A875C42C0C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8" b="1614"/>
          <a:stretch/>
        </p:blipFill>
        <p:spPr bwMode="auto">
          <a:xfrm>
            <a:off x="105136" y="3547468"/>
            <a:ext cx="2322512" cy="82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BCCD1A4-66E9-6540-2A66-F7F8DF47F3A7}"/>
              </a:ext>
            </a:extLst>
          </p:cNvPr>
          <p:cNvSpPr txBox="1"/>
          <p:nvPr/>
        </p:nvSpPr>
        <p:spPr>
          <a:xfrm>
            <a:off x="-120278" y="4421562"/>
            <a:ext cx="924473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je</a:t>
            </a:r>
            <a:r>
              <a:rPr lang="hr-HR" sz="2400" b="0" i="0" u="none" strike="noStrike" baseline="0" dirty="0"/>
              <a:t>:</a:t>
            </a:r>
            <a:r>
              <a:rPr lang="en-US" sz="2400" b="0" i="0" u="none" strike="noStrike" baseline="0" dirty="0"/>
              <a:t> k </a:t>
            </a:r>
            <a:r>
              <a:rPr lang="en-US" sz="2400" b="0" i="0" u="none" strike="noStrike" baseline="0" dirty="0" err="1"/>
              <a:t>omjer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specifične</a:t>
            </a:r>
            <a:r>
              <a:rPr lang="en-US" sz="2400" b="0" i="0" u="none" strike="noStrike" baseline="0" dirty="0"/>
              <a:t> topline </a:t>
            </a:r>
            <a:r>
              <a:rPr lang="en-US" sz="2400" b="0" i="0" u="none" strike="noStrike" baseline="0" dirty="0" err="1"/>
              <a:t>pri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konstantnom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tlaku</a:t>
            </a:r>
            <a:r>
              <a:rPr lang="en-US" sz="2400" b="0" i="0" u="none" strike="noStrike" baseline="0" dirty="0"/>
              <a:t> c</a:t>
            </a:r>
            <a:r>
              <a:rPr lang="en-US" b="0" i="0" u="none" strike="noStrike" baseline="0" dirty="0"/>
              <a:t>p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specifičn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toplin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konstantnom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volumenu</a:t>
            </a:r>
            <a:r>
              <a:rPr lang="en-US" sz="2400" b="0" i="0" u="none" strike="noStrike" baseline="0" dirty="0"/>
              <a:t> c</a:t>
            </a:r>
            <a:r>
              <a:rPr lang="hr-HR" dirty="0"/>
              <a:t>v</a:t>
            </a:r>
            <a:r>
              <a:rPr lang="el-GR" sz="2400" b="0" i="0" u="none" strike="noStrike" baseline="0" dirty="0"/>
              <a:t> (</a:t>
            </a:r>
            <a:r>
              <a:rPr lang="en-US" sz="2400" b="0" i="0" u="none" strike="noStrike" baseline="0" dirty="0"/>
              <a:t>k = c</a:t>
            </a:r>
            <a:r>
              <a:rPr lang="en-US" b="0" i="0" u="none" strike="noStrike" baseline="0" dirty="0"/>
              <a:t>p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/>
              <a:t>c</a:t>
            </a:r>
            <a:r>
              <a:rPr lang="hr-HR" b="0" i="0" u="none" strike="noStrike" baseline="0" dirty="0"/>
              <a:t>v</a:t>
            </a:r>
            <a:r>
              <a:rPr lang="el-GR" sz="2400" b="0" i="0" u="none" strike="noStrike" baseline="0" dirty="0"/>
              <a:t>). </a:t>
            </a:r>
            <a:r>
              <a:rPr lang="hr-HR" sz="2400" dirty="0"/>
              <a:t>S</a:t>
            </a:r>
            <a:r>
              <a:rPr lang="en-US" sz="2400" b="0" i="0" u="none" strike="noStrike" baseline="0" dirty="0" err="1"/>
              <a:t>pecifične</a:t>
            </a:r>
            <a:r>
              <a:rPr lang="en-US" sz="2400" b="0" i="0" u="none" strike="noStrike" baseline="0" dirty="0"/>
              <a:t> topline </a:t>
            </a:r>
            <a:r>
              <a:rPr lang="en-US" sz="2400" b="0" i="0" u="none" strike="noStrike" baseline="0" dirty="0" err="1"/>
              <a:t>povezane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plinskom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konstantom</a:t>
            </a:r>
            <a:r>
              <a:rPr lang="en-US" sz="2400" b="0" i="0" u="none" strike="noStrike" baseline="0" dirty="0"/>
              <a:t> R </a:t>
            </a:r>
            <a:r>
              <a:rPr lang="en-US" sz="2400" b="0" i="0" u="none" strike="noStrike" baseline="0" dirty="0" err="1"/>
              <a:t>kroz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jednadžb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R = c</a:t>
            </a:r>
            <a:r>
              <a:rPr lang="en-US" b="0" i="0" u="none" strike="noStrike" baseline="0" dirty="0"/>
              <a:t>p</a:t>
            </a:r>
            <a:r>
              <a:rPr lang="en-US" sz="2400" b="0" i="0" u="none" strike="noStrike" baseline="0" dirty="0"/>
              <a:t> − c</a:t>
            </a:r>
            <a:r>
              <a:rPr lang="hr-HR" dirty="0"/>
              <a:t>v</a:t>
            </a:r>
            <a:r>
              <a:rPr lang="el-GR" sz="2400" b="0" i="0" u="none" strike="noStrike" baseline="0" dirty="0"/>
              <a:t>.</a:t>
            </a:r>
            <a:r>
              <a:rPr lang="pl-PL" sz="2400" b="0" i="0" u="none" strike="noStrike" baseline="0" dirty="0"/>
              <a:t> </a:t>
            </a:r>
          </a:p>
          <a:p>
            <a:endParaRPr lang="pl-PL" sz="1200" dirty="0"/>
          </a:p>
          <a:p>
            <a:r>
              <a:rPr lang="pl-PL" sz="2400" b="0" i="0" u="none" strike="noStrike" baseline="0" dirty="0"/>
              <a:t>Slijedi da za izotermni proces i za izentropni proces vrijede odnosi:</a:t>
            </a:r>
            <a:endParaRPr lang="en-US" sz="2400" dirty="0"/>
          </a:p>
          <a:p>
            <a:pPr algn="l"/>
            <a:endParaRPr lang="hr-HR" sz="2400" b="0" i="0" u="none" strike="noStrike" baseline="0" dirty="0"/>
          </a:p>
        </p:txBody>
      </p:sp>
      <p:pic>
        <p:nvPicPr>
          <p:cNvPr id="18" name="Picture 1">
            <a:extLst>
              <a:ext uri="{FF2B5EF4-FFF2-40B4-BE49-F238E27FC236}">
                <a16:creationId xmlns="" xmlns:a16="http://schemas.microsoft.com/office/drawing/2014/main" id="{EE827149-DAD0-C4D0-C180-AB36978D3E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705" b="-10482"/>
          <a:stretch/>
        </p:blipFill>
        <p:spPr bwMode="auto">
          <a:xfrm>
            <a:off x="1903758" y="6260408"/>
            <a:ext cx="1269405" cy="44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">
            <a:extLst>
              <a:ext uri="{FF2B5EF4-FFF2-40B4-BE49-F238E27FC236}">
                <a16:creationId xmlns="" xmlns:a16="http://schemas.microsoft.com/office/drawing/2014/main" id="{0452F587-7CEE-588F-E666-1A55C645E5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280" b="-6202"/>
          <a:stretch/>
        </p:blipFill>
        <p:spPr bwMode="auto">
          <a:xfrm>
            <a:off x="5366122" y="6287787"/>
            <a:ext cx="1539389" cy="41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stišljivost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hr-HR" sz="2400" b="1" i="1" dirty="0"/>
          </a:p>
        </p:txBody>
      </p:sp>
      <p:pic>
        <p:nvPicPr>
          <p:cNvPr id="8" name="Picture 10">
            <a:extLst>
              <a:ext uri="{FF2B5EF4-FFF2-40B4-BE49-F238E27FC236}">
                <a16:creationId xmlns="" xmlns:a16="http://schemas.microsoft.com/office/drawing/2014/main" id="{E5A89091-8247-B56C-5489-CBA195A27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3383"/>
            <a:ext cx="9167980" cy="329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90FBCD8-A29B-C9F1-40A6-667F1D8429F8}"/>
              </a:ext>
            </a:extLst>
          </p:cNvPr>
          <p:cNvSpPr txBox="1"/>
          <p:nvPr/>
        </p:nvSpPr>
        <p:spPr>
          <a:xfrm>
            <a:off x="72824" y="1585575"/>
            <a:ext cx="556606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="" xmlns:a16="http://schemas.microsoft.com/office/drawing/2014/main" id="{52A68C5E-83DF-558B-867C-2D07890CA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19" y="261610"/>
            <a:ext cx="3512916" cy="35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683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brzina zvuka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/>
              <a:t>Druga </a:t>
            </a:r>
            <a:r>
              <a:rPr lang="en-US" sz="2400" b="0" i="0" u="none" strike="noStrike" baseline="0" dirty="0" err="1"/>
              <a:t>važna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stlačivosti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tekućina</a:t>
            </a:r>
            <a:r>
              <a:rPr lang="en-US" sz="2400" b="0" i="0" u="none" strike="noStrike" baseline="0" dirty="0"/>
              <a:t> je da se </a:t>
            </a:r>
            <a:r>
              <a:rPr lang="en-US" sz="2400" b="0" i="0" u="none" strike="noStrike" baseline="0" dirty="0" err="1"/>
              <a:t>poremećaji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uvedeni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nekoj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točki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šire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konačnom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brzinom</a:t>
            </a:r>
            <a:r>
              <a:rPr lang="en-US" sz="2400" b="0" i="0" u="none" strike="noStrike" baseline="0" dirty="0"/>
              <a:t>. Na </a:t>
            </a:r>
            <a:r>
              <a:rPr lang="en-US" sz="2400" b="0" i="0" u="none" strike="noStrike" baseline="0" dirty="0" err="1"/>
              <a:t>primjer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teče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ventil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izlazu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iznenada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zatvori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čime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stvara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lokal</a:t>
            </a:r>
            <a:r>
              <a:rPr lang="hr-HR" sz="2400" b="0" i="0" u="none" strike="noStrike" baseline="0" dirty="0"/>
              <a:t>ni poremećaj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učinak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zatvaranja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ventila</a:t>
            </a:r>
            <a:r>
              <a:rPr lang="en-US" sz="2400" b="0" i="0" u="none" strike="noStrike" baseline="0" dirty="0"/>
              <a:t> ne </a:t>
            </a:r>
            <a:r>
              <a:rPr lang="en-US" sz="2400" b="0" i="0" u="none" strike="noStrike" baseline="0" dirty="0" err="1"/>
              <a:t>osjeća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trenutno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uzvodno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Potrebno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određeno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vrijeme</a:t>
            </a:r>
            <a:r>
              <a:rPr lang="en-US" sz="2400" b="0" i="0" u="none" strike="noStrike" baseline="0" dirty="0"/>
              <a:t> da se </a:t>
            </a:r>
            <a:r>
              <a:rPr lang="en-US" sz="2400" b="0" i="0" u="none" strike="noStrike" baseline="0" dirty="0" err="1"/>
              <a:t>povećani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stvoren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zatvaranjem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ventila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proširi</a:t>
            </a:r>
            <a:r>
              <a:rPr lang="en-US" sz="2400" b="0" i="0" u="none" strike="noStrike" baseline="0" dirty="0"/>
              <a:t> do </a:t>
            </a:r>
            <a:r>
              <a:rPr lang="hr-HR" sz="2400" b="0" i="0" u="none" strike="noStrike" baseline="0" dirty="0"/>
              <a:t>nekog </a:t>
            </a:r>
            <a:r>
              <a:rPr lang="en-US" sz="2400" b="0" i="0" u="none" strike="noStrike" baseline="0" dirty="0" err="1"/>
              <a:t>uzvodnog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položaja</a:t>
            </a:r>
            <a:r>
              <a:rPr lang="en-US" sz="2400" b="0" i="0" u="none" strike="noStrike" baseline="0" dirty="0"/>
              <a:t>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kojom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poremećaji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šire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zvuka</a:t>
            </a:r>
            <a:r>
              <a:rPr lang="en-US" sz="2400" b="0" i="0" u="none" strike="noStrike" baseline="0" dirty="0"/>
              <a:t> c. </a:t>
            </a:r>
            <a:r>
              <a:rPr lang="hr-HR" sz="2400" dirty="0"/>
              <a:t>B</a:t>
            </a:r>
            <a:r>
              <a:rPr lang="en-US" sz="2400" b="0" i="0" u="none" strike="noStrike" baseline="0" dirty="0" err="1"/>
              <a:t>rzina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zvuka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 </a:t>
            </a:r>
            <a:r>
              <a:rPr lang="en-US" sz="2400" b="0" i="0" u="none" strike="noStrike" baseline="0" dirty="0" err="1"/>
              <a:t>povezana</a:t>
            </a:r>
            <a:r>
              <a:rPr lang="en-US" sz="2400" b="0" i="0" u="none" strike="noStrike" baseline="0" dirty="0"/>
              <a:t> s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promjen</a:t>
            </a:r>
            <a:r>
              <a:rPr lang="hr-HR" sz="2400" b="0" i="0" u="none" strike="noStrike" baseline="0" dirty="0"/>
              <a:t>o</a:t>
            </a:r>
            <a:r>
              <a:rPr lang="en-US" sz="2400" b="0" i="0" u="none" strike="noStrike" baseline="0" dirty="0"/>
              <a:t>m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gustoć</a:t>
            </a:r>
            <a:r>
              <a:rPr lang="hr-HR" sz="2400" b="0" i="0" u="none" strike="noStrike" baseline="0" dirty="0"/>
              <a:t>om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tekućine kroz</a:t>
            </a:r>
            <a:r>
              <a:rPr lang="en-US" sz="2400" b="0" i="0" u="none" strike="noStrike" baseline="0" dirty="0"/>
              <a:t>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jednadžbu</a:t>
            </a:r>
            <a:r>
              <a:rPr lang="hr-HR" sz="2400" b="0" i="0" u="none" strike="noStrike" baseline="0" dirty="0"/>
              <a:t>:</a:t>
            </a:r>
            <a:endParaRPr lang="hr-HR" sz="24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C89852-EE5A-35F4-B234-D873DAB288C2}"/>
              </a:ext>
            </a:extLst>
          </p:cNvPr>
          <p:cNvSpPr txBox="1"/>
          <p:nvPr/>
        </p:nvSpPr>
        <p:spPr>
          <a:xfrm>
            <a:off x="179512" y="6165304"/>
            <a:ext cx="6570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="" xmlns:a16="http://schemas.microsoft.com/office/drawing/2014/main" id="{4D91B283-EBD2-2498-18A4-71F9397F2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00"/>
          <a:stretch/>
        </p:blipFill>
        <p:spPr bwMode="auto">
          <a:xfrm>
            <a:off x="2595147" y="4677943"/>
            <a:ext cx="1739677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D4A90B38-1DF9-FD34-2B08-04F23CF25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2841169"/>
            <a:ext cx="3024336" cy="401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03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tlak vodene pare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468216"/>
            <a:ext cx="91450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T</a:t>
            </a:r>
            <a:r>
              <a:rPr lang="en-US" sz="2400" b="0" i="0" u="none" strike="noStrike" baseline="0" dirty="0" err="1"/>
              <a:t>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poput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benzina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ispa</a:t>
            </a:r>
            <a:r>
              <a:rPr lang="hr-HR" sz="2400" b="0" i="0" u="none" strike="noStrike" baseline="0" dirty="0" err="1"/>
              <a:t>ravaju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ukoliko se ostave </a:t>
            </a:r>
            <a:r>
              <a:rPr lang="en-US" sz="2400" b="0" i="0" u="none" strike="noStrike" baseline="0" dirty="0"/>
              <a:t>u </a:t>
            </a:r>
            <a:r>
              <a:rPr lang="en-US" sz="2400" b="0" i="0" u="none" strike="noStrike" baseline="0" dirty="0" err="1"/>
              <a:t>spremnik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otvoren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atmosferi</a:t>
            </a:r>
            <a:r>
              <a:rPr lang="en-US" sz="2400" b="0" i="0" u="none" strike="noStrike" baseline="0" dirty="0"/>
              <a:t>. Do </a:t>
            </a:r>
            <a:r>
              <a:rPr lang="en-US" sz="2400" b="0" i="0" u="none" strike="noStrike" baseline="0" dirty="0" err="1"/>
              <a:t>isparavanja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dolazi</a:t>
            </a:r>
            <a:r>
              <a:rPr lang="hr-HR" sz="2400" dirty="0"/>
              <a:t> jer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dovolj</a:t>
            </a:r>
            <a:r>
              <a:rPr lang="hr-HR" sz="2400" b="0" i="0" u="none" strike="noStrike" baseline="0" dirty="0" err="1"/>
              <a:t>nu</a:t>
            </a:r>
            <a:r>
              <a:rPr lang="hr-HR" sz="2400" b="0" i="0" u="none" strike="noStrike" baseline="0" dirty="0"/>
              <a:t> KE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nadvladaju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„</a:t>
            </a:r>
            <a:r>
              <a:rPr lang="en-US" sz="2400" b="0" i="0" u="none" strike="noStrike" baseline="0" dirty="0" err="1"/>
              <a:t>pobjegnu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atmosferu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postigne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ravnoteže</a:t>
            </a:r>
            <a:r>
              <a:rPr lang="hr-HR" sz="2400" dirty="0"/>
              <a:t> (</a:t>
            </a:r>
            <a:r>
              <a:rPr lang="en-US" sz="2400" b="0" i="0" u="none" strike="noStrike" baseline="0" dirty="0" err="1"/>
              <a:t>broj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izlaze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 smtClean="0"/>
              <a:t>je </a:t>
            </a:r>
            <a:r>
              <a:rPr lang="en-US" sz="2400" b="0" i="0" u="none" strike="noStrike" baseline="0" dirty="0" err="1" smtClean="0"/>
              <a:t>broju</a:t>
            </a:r>
            <a:r>
              <a:rPr lang="en-US" sz="2400" b="0" i="0" u="none" strike="noStrike" baseline="0" dirty="0" smtClean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ulaze</a:t>
            </a:r>
            <a:r>
              <a:rPr lang="hr-HR" sz="2400" b="0" i="0" u="none" strike="noStrike" baseline="0" dirty="0"/>
              <a:t>)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kaže</a:t>
            </a:r>
            <a:r>
              <a:rPr lang="en-US" sz="2400" b="0" i="0" u="none" strike="noStrike" baseline="0" dirty="0"/>
              <a:t> se da je para </a:t>
            </a:r>
            <a:r>
              <a:rPr lang="en-US" sz="2400" b="0" i="0" u="none" strike="noStrike" baseline="0" dirty="0" err="1"/>
              <a:t>zasićena</a:t>
            </a:r>
            <a:r>
              <a:rPr lang="en-US" sz="2400" b="0" i="0" u="none" strike="noStrike" baseline="0" dirty="0"/>
              <a:t>, a </a:t>
            </a:r>
            <a:r>
              <a:rPr lang="en-US" sz="2400" b="0" i="0" u="none" strike="noStrike" baseline="0" dirty="0" err="1"/>
              <a:t>pritisak</a:t>
            </a:r>
            <a:r>
              <a:rPr lang="en-US" sz="2400" b="0" i="0" u="none" strike="noStrike" baseline="0" dirty="0"/>
              <a:t> koji para </a:t>
            </a:r>
            <a:r>
              <a:rPr lang="en-US" sz="2400" b="0" i="0" u="none" strike="noStrike" baseline="0" dirty="0" err="1"/>
              <a:t>vrši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tlakom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p</a:t>
            </a:r>
            <a:r>
              <a:rPr lang="en-US" b="0" i="0" u="none" strike="noStrike" baseline="0" dirty="0" err="1"/>
              <a:t>v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kraj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spremnika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potpuno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ispunjenog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pomiče</a:t>
            </a:r>
            <a:r>
              <a:rPr lang="hr-HR" sz="2400" dirty="0"/>
              <a:t> (vidi sliku),</a:t>
            </a:r>
            <a:r>
              <a:rPr lang="en-US" sz="2400" b="0" i="0" u="none" strike="noStrike" baseline="0" dirty="0"/>
              <a:t> a da se u </a:t>
            </a:r>
            <a:r>
              <a:rPr lang="en-US" sz="2400" b="0" i="0" u="none" strike="noStrike" baseline="0" dirty="0" err="1"/>
              <a:t>spremnik</a:t>
            </a:r>
            <a:r>
              <a:rPr lang="en-US" sz="2400" b="0" i="0" u="none" strike="noStrike" baseline="0" dirty="0"/>
              <a:t> ne </a:t>
            </a:r>
            <a:r>
              <a:rPr lang="en-US" sz="2400" b="0" i="0" u="none" strike="noStrike" baseline="0" dirty="0" err="1"/>
              <a:t>pusti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zrak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prostor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kraja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spremnika </a:t>
            </a:r>
            <a:r>
              <a:rPr lang="en-US" sz="2400" b="0" i="0" u="none" strike="noStrike" baseline="0" dirty="0" err="1"/>
              <a:t>ispunjava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parom</a:t>
            </a:r>
            <a:r>
              <a:rPr lang="en-US" sz="2400" b="0" i="0" u="none" strike="noStrike" baseline="0" dirty="0"/>
              <a:t> pod </a:t>
            </a:r>
            <a:r>
              <a:rPr lang="en-US" sz="2400" b="0" i="0" u="none" strike="noStrike" baseline="0" dirty="0" err="1"/>
              <a:t>tlakom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tlaku</a:t>
            </a:r>
            <a:r>
              <a:rPr lang="en-US" sz="2400" b="0" i="0" u="none" strike="noStrike" baseline="0" dirty="0"/>
              <a:t> pare.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Budući</a:t>
            </a:r>
            <a:r>
              <a:rPr lang="en-US" sz="2400" b="0" i="0" u="none" strike="noStrike" baseline="0" dirty="0"/>
              <a:t> da je </a:t>
            </a:r>
            <a:r>
              <a:rPr lang="en-US" sz="2400" b="0" i="0" u="none" strike="noStrike" baseline="0" dirty="0" err="1"/>
              <a:t>razvoj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usko</a:t>
            </a:r>
            <a:r>
              <a:rPr lang="en-US" sz="2400" b="0" i="0" u="none" strike="noStrike" baseline="0" dirty="0"/>
              <a:t>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povezan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molekularnom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aktivnošću</a:t>
            </a:r>
            <a:r>
              <a:rPr lang="en-US" sz="2400" b="0" i="0" u="none" strike="noStrike" baseline="0" dirty="0"/>
              <a:t>,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vrijednost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pare za </a:t>
            </a:r>
            <a:r>
              <a:rPr lang="en-US" sz="2400" b="0" i="0" u="none" strike="noStrike" baseline="0" dirty="0" err="1"/>
              <a:t>određenu</a:t>
            </a:r>
            <a:r>
              <a:rPr lang="en-US" sz="2400" b="0" i="0" u="none" strike="noStrike" baseline="0" dirty="0"/>
              <a:t>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tekućinu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ovisi</a:t>
            </a:r>
            <a:r>
              <a:rPr lang="en-US" sz="2400" b="0" i="0" u="none" strike="noStrike" baseline="0" dirty="0"/>
              <a:t> o </a:t>
            </a:r>
            <a:r>
              <a:rPr lang="en-US" sz="2400" b="0" i="0" u="none" strike="noStrike" baseline="0" dirty="0" err="1"/>
              <a:t>temperaturi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="" xmlns:a16="http://schemas.microsoft.com/office/drawing/2014/main" id="{BD0AB504-540C-B022-8C38-2169B5C5DA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2" t="51867" r="6702"/>
          <a:stretch/>
        </p:blipFill>
        <p:spPr bwMode="auto">
          <a:xfrm>
            <a:off x="7415808" y="4286749"/>
            <a:ext cx="1728192" cy="25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="" xmlns:a16="http://schemas.microsoft.com/office/drawing/2014/main" id="{2E497BAC-A326-A8E0-A1F0-492347C27B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3" r="9378" b="51041"/>
          <a:stretch/>
        </p:blipFill>
        <p:spPr bwMode="auto">
          <a:xfrm>
            <a:off x="5580112" y="4742828"/>
            <a:ext cx="1835696" cy="205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A47507D-FF63-CBCE-EBD5-9DDAE8F88715}"/>
              </a:ext>
            </a:extLst>
          </p:cNvPr>
          <p:cNvSpPr txBox="1"/>
          <p:nvPr/>
        </p:nvSpPr>
        <p:spPr>
          <a:xfrm>
            <a:off x="179513" y="6165304"/>
            <a:ext cx="561662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671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tlak vodene pare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err="1"/>
              <a:t>Vrenje</a:t>
            </a:r>
            <a:r>
              <a:rPr lang="hr-HR" sz="2400" dirty="0"/>
              <a:t> (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mjehurića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unutar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kapljevine)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započinje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apsolutni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u </a:t>
            </a:r>
            <a:r>
              <a:rPr lang="hr-HR" sz="2400" dirty="0"/>
              <a:t>kapljevini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dosegne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pare. Kao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opaža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kuhinji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standardnom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atmosferskom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prokuhat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temperatura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dosegne</a:t>
            </a:r>
            <a:r>
              <a:rPr lang="en-US" sz="2400" b="0" i="0" u="none" strike="noStrike" baseline="0" dirty="0"/>
              <a:t> 100 °C.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A</a:t>
            </a:r>
            <a:r>
              <a:rPr lang="en-US" sz="2400" b="0" i="0" u="none" strike="noStrike" baseline="0" dirty="0"/>
              <a:t>ko </a:t>
            </a:r>
            <a:r>
              <a:rPr lang="en-US" sz="2400" b="0" i="0" u="none" strike="noStrike" baseline="0" dirty="0" err="1"/>
              <a:t>pokušamo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prokuhati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višoj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nadmorskoj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visini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recimo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približnoj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visini</a:t>
            </a:r>
            <a:r>
              <a:rPr lang="en-US" sz="2400" b="0" i="0" u="none" strike="noStrike" baseline="0" dirty="0"/>
              <a:t> Mt. </a:t>
            </a:r>
            <a:r>
              <a:rPr lang="en-US" sz="2400" b="0" i="0" u="none" strike="noStrike" baseline="0" dirty="0" err="1"/>
              <a:t>Everesta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atmosferski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niži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ustanovit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ćemo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vrenje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početi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temperatura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bude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oko</a:t>
            </a:r>
            <a:r>
              <a:rPr lang="en-US" sz="2400" b="0" i="0" u="none" strike="noStrike" baseline="0" dirty="0"/>
              <a:t> 70 °C.</a:t>
            </a:r>
            <a:endParaRPr lang="hr-HR" sz="2400" b="0" i="0" u="none" strike="noStrike" baseline="0" dirty="0"/>
          </a:p>
          <a:p>
            <a:pPr algn="l"/>
            <a:endParaRPr lang="hr-HR" sz="2400" b="0" i="0" u="none" strike="noStrike" baseline="0" dirty="0"/>
          </a:p>
        </p:txBody>
      </p:sp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514FDD42-3D5F-8596-D7B7-42BAA43B83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6"/>
          <a:stretch/>
        </p:blipFill>
        <p:spPr bwMode="auto">
          <a:xfrm>
            <a:off x="5796137" y="3414676"/>
            <a:ext cx="3324708" cy="344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F464394-FBB3-D11D-0F8C-3B40377BA6BD}"/>
              </a:ext>
            </a:extLst>
          </p:cNvPr>
          <p:cNvSpPr txBox="1"/>
          <p:nvPr/>
        </p:nvSpPr>
        <p:spPr>
          <a:xfrm>
            <a:off x="89249" y="4956386"/>
            <a:ext cx="561662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67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tlak vodene pare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b="0" i="0" u="none" strike="noStrike" baseline="0" dirty="0"/>
              <a:t>Naš interes </a:t>
            </a:r>
            <a:r>
              <a:rPr lang="en-US" sz="2400" b="0" i="0" u="none" strike="noStrike" baseline="0" dirty="0"/>
              <a:t>za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vrenj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leži</a:t>
            </a:r>
            <a:r>
              <a:rPr lang="en-US" sz="2400" b="0" i="0" u="none" strike="noStrike" baseline="0" dirty="0"/>
              <a:t> u </a:t>
            </a:r>
            <a:r>
              <a:rPr lang="hr-HR" sz="2400" b="0" i="0" u="none" strike="noStrike" baseline="0" dirty="0"/>
              <a:t>činjenici </a:t>
            </a:r>
            <a:r>
              <a:rPr lang="en-US" sz="2400" b="0" i="0" u="none" strike="noStrike" baseline="0" dirty="0"/>
              <a:t>da </a:t>
            </a:r>
            <a:r>
              <a:rPr lang="hr-HR" sz="2400" b="0" i="0" u="none" strike="noStrike" baseline="0" dirty="0"/>
              <a:t>se kod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strujanja kapljevina može </a:t>
            </a:r>
            <a:r>
              <a:rPr lang="en-US" sz="2400" b="0" i="0" u="none" strike="noStrike" baseline="0" dirty="0" err="1"/>
              <a:t>razviti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nizak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hr-HR" sz="2400" b="0" i="0" u="none" strike="noStrike" baseline="0" dirty="0"/>
              <a:t>,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pa </a:t>
            </a:r>
            <a:r>
              <a:rPr lang="hr-HR" sz="2400" b="0" i="0" u="none" strike="noStrike" baseline="0" dirty="0"/>
              <a:t>u slučaju pada tlaka do </a:t>
            </a:r>
            <a:r>
              <a:rPr lang="en-US" sz="2400" b="0" i="0" u="none" strike="noStrike" baseline="0" dirty="0" err="1"/>
              <a:t>tlak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pare</a:t>
            </a:r>
            <a:r>
              <a:rPr lang="hr-HR" sz="2400" dirty="0"/>
              <a:t> dolazi</a:t>
            </a:r>
            <a:r>
              <a:rPr lang="en-US" sz="2400" b="0" i="0" u="none" strike="noStrike" baseline="0" dirty="0"/>
              <a:t> do </a:t>
            </a:r>
            <a:r>
              <a:rPr lang="hr-HR" sz="2400" b="0" i="0" u="none" strike="noStrike" baseline="0" dirty="0"/>
              <a:t>pojave </a:t>
            </a:r>
            <a:r>
              <a:rPr lang="en-US" sz="2400" b="0" i="0" u="none" strike="noStrike" baseline="0" dirty="0" err="1"/>
              <a:t>vrenja</a:t>
            </a:r>
            <a:r>
              <a:rPr lang="en-US" sz="2400" b="0" i="0" u="none" strike="noStrike" baseline="0" dirty="0"/>
              <a:t>. </a:t>
            </a:r>
            <a:r>
              <a:rPr lang="hr-HR" sz="2400" dirty="0"/>
              <a:t>O</a:t>
            </a:r>
            <a:r>
              <a:rPr lang="en-US" sz="2400" b="0" i="0" u="none" strike="noStrike" baseline="0" dirty="0" err="1"/>
              <a:t>vaj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fenomen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može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dogoditi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toku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kroz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sužene</a:t>
            </a:r>
            <a:r>
              <a:rPr lang="en-US" sz="2400" b="0" i="0" u="none" strike="noStrike" baseline="0" dirty="0"/>
              <a:t> pro</a:t>
            </a:r>
            <a:r>
              <a:rPr lang="hr-HR" sz="2400" b="0" i="0" u="none" strike="noStrike" baseline="0" dirty="0" err="1"/>
              <a:t>ticajne</a:t>
            </a:r>
            <a:r>
              <a:rPr lang="hr-HR" sz="2400" b="0" i="0" u="none" strike="noStrike" baseline="0" dirty="0"/>
              <a:t> presjeke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ventila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pumpe</a:t>
            </a:r>
            <a:r>
              <a:rPr lang="hr-HR" sz="2400" dirty="0"/>
              <a:t>,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</a:t>
            </a:r>
            <a:r>
              <a:rPr lang="en-US" sz="2400" b="0" i="0" u="none" strike="noStrike" baseline="0" dirty="0" err="1"/>
              <a:t>ada</a:t>
            </a:r>
            <a:r>
              <a:rPr lang="en-US" sz="2400" b="0" i="0" u="none" strike="noStrike" baseline="0" dirty="0"/>
              <a:t> se u </a:t>
            </a:r>
            <a:r>
              <a:rPr lang="hr-HR" sz="2400" b="0" i="0" u="none" strike="noStrike" baseline="0" dirty="0"/>
              <a:t>kapljevini </a:t>
            </a:r>
            <a:r>
              <a:rPr lang="en-US" sz="2400" b="0" i="0" u="none" strike="noStrike" baseline="0" dirty="0" err="1"/>
              <a:t>formiraju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mjehurići</a:t>
            </a:r>
            <a:r>
              <a:rPr lang="en-US" sz="2400" b="0" i="0" u="none" strike="noStrike" baseline="0" dirty="0"/>
              <a:t> pare</a:t>
            </a:r>
            <a:r>
              <a:rPr lang="hr-HR" sz="2400" dirty="0"/>
              <a:t> koji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bivaju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povučeni</a:t>
            </a:r>
            <a:r>
              <a:rPr lang="en-US" sz="2400" b="0" i="0" u="none" strike="noStrike" baseline="0" dirty="0"/>
              <a:t> u </a:t>
            </a:r>
            <a:r>
              <a:rPr lang="hr-HR" sz="2400" b="0" i="0" u="none" strike="noStrike" baseline="0" dirty="0"/>
              <a:t>nizvodno </a:t>
            </a:r>
            <a:r>
              <a:rPr lang="en-US" sz="2400" b="0" i="0" u="none" strike="noStrike" baseline="0" dirty="0" err="1"/>
              <a:t>područja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višeg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iznenada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kolabiraju</a:t>
            </a:r>
            <a:r>
              <a:rPr lang="en-US" sz="2400" b="0" i="0" u="none" strike="noStrike" baseline="0" dirty="0"/>
              <a:t> s </a:t>
            </a:r>
            <a:r>
              <a:rPr lang="hr-HR" sz="2400" dirty="0"/>
              <a:t>visokim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intenzitetom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lokalnog djelovanja tlaka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na konture strukture (</a:t>
            </a:r>
            <a:r>
              <a:rPr lang="en-US" sz="2400" b="0" i="0" u="none" strike="noStrike" baseline="0" dirty="0" err="1"/>
              <a:t>uzrok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strukturno</a:t>
            </a:r>
            <a:r>
              <a:rPr lang="hr-HR" sz="2400" b="0" i="0" u="none" strike="noStrike" baseline="0" dirty="0"/>
              <a:t>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oštećenj</a:t>
            </a:r>
            <a:r>
              <a:rPr lang="hr-HR" sz="2400" b="0" i="0" u="none" strike="noStrike" baseline="0" dirty="0"/>
              <a:t>a)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kasnije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kolaps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mjehurića</a:t>
            </a:r>
            <a:r>
              <a:rPr lang="en-US" sz="2400" b="0" i="0" u="none" strike="noStrike" baseline="0" dirty="0"/>
              <a:t> pare u </a:t>
            </a:r>
            <a:r>
              <a:rPr lang="en-US" sz="2400" b="0" i="0" u="none" strike="noStrike" baseline="0" dirty="0" err="1"/>
              <a:t>tekućini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struji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naz</a:t>
            </a:r>
            <a:r>
              <a:rPr lang="hr-HR" sz="2400" b="0" i="0" u="none" strike="noStrike" baseline="0" dirty="0"/>
              <a:t>iva se</a:t>
            </a:r>
            <a:r>
              <a:rPr lang="en-US" sz="2400" b="0" i="0" u="none" strike="noStrike" baseline="0" dirty="0"/>
              <a:t> </a:t>
            </a:r>
            <a:r>
              <a:rPr lang="en-US" sz="2400" i="1" u="sng" strike="noStrike" baseline="0" dirty="0" err="1"/>
              <a:t>kavitacija</a:t>
            </a:r>
            <a:r>
              <a:rPr lang="hr-HR" sz="2400" b="0" i="0" u="none" strike="noStrike" baseline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345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32E66D1-3297-1CA6-0737-25208C3A8DED}"/>
              </a:ext>
            </a:extLst>
          </p:cNvPr>
          <p:cNvSpPr txBox="1"/>
          <p:nvPr/>
        </p:nvSpPr>
        <p:spPr>
          <a:xfrm>
            <a:off x="0" y="539550"/>
            <a:ext cx="91440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/>
              <a:t>Na </a:t>
            </a:r>
            <a:r>
              <a:rPr lang="en-US" sz="2400" b="0" i="0" u="none" strike="noStrike" baseline="0" dirty="0" err="1"/>
              <a:t>granici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plina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dvije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se ne </a:t>
            </a:r>
            <a:r>
              <a:rPr lang="en-US" sz="2400" b="0" i="0" u="none" strike="noStrike" baseline="0" dirty="0" err="1"/>
              <a:t>miješaju</a:t>
            </a:r>
            <a:r>
              <a:rPr lang="en-US" sz="2400" b="0" i="0" u="none" strike="noStrike" baseline="0" dirty="0"/>
              <a:t>, </a:t>
            </a:r>
            <a:r>
              <a:rPr lang="hr-HR" sz="2400" dirty="0"/>
              <a:t>na kontaktnoj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razvijaju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uzrokuju</a:t>
            </a:r>
            <a:r>
              <a:rPr lang="en-US" sz="2400" b="0" i="0" u="none" strike="noStrike" baseline="0" dirty="0"/>
              <a:t> da se </a:t>
            </a:r>
            <a:r>
              <a:rPr lang="en-US" sz="2400" b="0" i="0" u="none" strike="noStrike" baseline="0" dirty="0" err="1"/>
              <a:t>površina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ponaša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"</a:t>
            </a:r>
            <a:r>
              <a:rPr lang="en-US" sz="2400" b="0" i="0" u="none" strike="noStrike" baseline="0" dirty="0" err="1"/>
              <a:t>membrana</a:t>
            </a:r>
            <a:r>
              <a:rPr lang="en-US" sz="2400" b="0" i="0" u="none" strike="noStrike" baseline="0" dirty="0"/>
              <a:t>" </a:t>
            </a:r>
            <a:r>
              <a:rPr lang="en-US" sz="2400" b="0" i="0" u="none" strike="noStrike" baseline="0" dirty="0" err="1"/>
              <a:t>nategnuta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preko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oboda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/>
              <a:t>Male </a:t>
            </a:r>
            <a:r>
              <a:rPr lang="en-US" sz="2400" b="0" i="0" u="none" strike="noStrike" baseline="0" dirty="0" err="1"/>
              <a:t>kapljice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žive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formirat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se u </a:t>
            </a:r>
            <a:r>
              <a:rPr lang="en-US" sz="2400" b="0" i="0" u="none" strike="noStrike" baseline="0" dirty="0" err="1"/>
              <a:t>sfere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pri njihovom polaganju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glatku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budući 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žive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teže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držati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zajedno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kompaktnom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obliku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Slično</a:t>
            </a:r>
            <a:r>
              <a:rPr lang="hr-HR" sz="2400" b="0" i="0" u="none" strike="noStrike" baseline="0" dirty="0"/>
              <a:t> tome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diskretni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plina </a:t>
            </a:r>
            <a:r>
              <a:rPr lang="en-US" sz="2400" b="0" i="0" u="none" strike="noStrike" baseline="0" dirty="0"/>
              <a:t>se </a:t>
            </a:r>
            <a:r>
              <a:rPr lang="hr-HR" sz="2400" b="0" i="0" u="none" strike="noStrike" baseline="0" dirty="0"/>
              <a:t>mogu </a:t>
            </a:r>
            <a:r>
              <a:rPr lang="en-US" sz="2400" b="0" i="0" u="none" strike="noStrike" baseline="0" dirty="0" err="1"/>
              <a:t>formirati</a:t>
            </a:r>
            <a:r>
              <a:rPr lang="en-US" sz="2400" b="0" i="0" u="none" strike="noStrike" baseline="0" dirty="0"/>
              <a:t> u </a:t>
            </a:r>
            <a:r>
              <a:rPr lang="hr-HR" sz="2400" dirty="0"/>
              <a:t>kapljevini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/>
              <a:t>Ove </a:t>
            </a:r>
            <a:r>
              <a:rPr lang="en-US" sz="2400" b="0" i="0" u="none" strike="noStrike" baseline="0" dirty="0" err="1"/>
              <a:t>različite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vrste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površinskih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pojava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djelovanja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neuravnoteženih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između </a:t>
            </a:r>
            <a:r>
              <a:rPr lang="en-US" sz="2400" b="0" i="0" u="none" strike="noStrike" baseline="0" dirty="0" err="1"/>
              <a:t>molekul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u zoni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kontaktne </a:t>
            </a:r>
            <a:r>
              <a:rPr lang="en-US" sz="2400" b="0" i="0" u="none" strike="noStrike" baseline="0" dirty="0" err="1"/>
              <a:t>površin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unutrašnjosti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jedne tekućine  </a:t>
            </a:r>
            <a:r>
              <a:rPr lang="en-US" sz="2400" b="0" i="0" u="none" strike="noStrike" baseline="0" dirty="0" err="1"/>
              <a:t>okružene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međusobno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Međutim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uz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kontaktne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podvrgnute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unutrašnjosti</a:t>
            </a:r>
            <a:r>
              <a:rPr lang="hr-HR" sz="2400" b="0" i="0" u="none" strike="noStrike" baseline="0" dirty="0"/>
              <a:t> te tekućine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Očita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fizička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neuravnotežene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uz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 err="1"/>
              <a:t>napte</a:t>
            </a:r>
            <a:r>
              <a:rPr lang="hr-HR" sz="2400" b="0" i="0" u="none" strike="noStrike" baseline="0" dirty="0"/>
              <a:t> površinske „</a:t>
            </a:r>
            <a:r>
              <a:rPr lang="en-US" sz="2400" b="0" i="0" u="none" strike="noStrike" baseline="0" dirty="0"/>
              <a:t>membrane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7285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C89852-EE5A-35F4-B234-D873DAB288C2}"/>
              </a:ext>
            </a:extLst>
          </p:cNvPr>
          <p:cNvSpPr txBox="1"/>
          <p:nvPr/>
        </p:nvSpPr>
        <p:spPr>
          <a:xfrm>
            <a:off x="-31511" y="6056840"/>
            <a:ext cx="6068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32E66D1-3297-1CA6-0737-25208C3A8DED}"/>
              </a:ext>
            </a:extLst>
          </p:cNvPr>
          <p:cNvSpPr txBox="1"/>
          <p:nvPr/>
        </p:nvSpPr>
        <p:spPr>
          <a:xfrm>
            <a:off x="0" y="539550"/>
            <a:ext cx="9144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 u="none" strike="noStrike" baseline="0" dirty="0"/>
              <a:t>Ovo se može shvatiti i </a:t>
            </a:r>
            <a:r>
              <a:rPr lang="hr-HR" sz="2400" b="0" i="0" u="none" strike="noStrike" baseline="0" dirty="0" smtClean="0"/>
              <a:t>kao</a:t>
            </a:r>
            <a:r>
              <a:rPr lang="en-US" sz="2400" b="0" i="0" u="none" strike="noStrike" baseline="0" dirty="0" smtClean="0"/>
              <a:t> </a:t>
            </a:r>
            <a:r>
              <a:rPr lang="hr-HR" sz="2400" b="0" i="0" u="none" strike="noStrike" baseline="0" dirty="0"/>
              <a:t>djelovanje </a:t>
            </a:r>
            <a:r>
              <a:rPr lang="en-US" sz="2400" b="0" i="0" u="none" strike="noStrike" baseline="0" dirty="0" err="1" smtClean="0"/>
              <a:t>vlačn</a:t>
            </a:r>
            <a:r>
              <a:rPr lang="hr-HR" sz="2400" b="0" i="0" u="none" strike="noStrike" baseline="0" dirty="0" smtClean="0"/>
              <a:t>e</a:t>
            </a:r>
            <a:r>
              <a:rPr lang="en-US" sz="2400" b="0" i="0" u="none" strike="noStrike" baseline="0" dirty="0" smtClean="0"/>
              <a:t> </a:t>
            </a:r>
            <a:r>
              <a:rPr lang="en-US" sz="2400" b="0" i="0" u="none" strike="noStrike" baseline="0" dirty="0" err="1" smtClean="0"/>
              <a:t>sil</a:t>
            </a:r>
            <a:r>
              <a:rPr lang="hr-HR" sz="2400" b="0" i="0" u="none" strike="noStrike" baseline="0" dirty="0" smtClean="0"/>
              <a:t>e</a:t>
            </a:r>
            <a:r>
              <a:rPr lang="en-US" sz="2400" b="0" i="0" u="none" strike="noStrike" baseline="0" dirty="0" smtClean="0"/>
              <a:t> </a:t>
            </a:r>
            <a:r>
              <a:rPr lang="en-US" sz="2400" b="0" i="0" u="none" strike="noStrike" baseline="0" dirty="0"/>
              <a:t>u </a:t>
            </a:r>
            <a:r>
              <a:rPr lang="en-US" sz="2400" b="0" i="0" u="none" strike="noStrike" baseline="0" dirty="0" err="1"/>
              <a:t>ravnini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kontaktne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linije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kontaktnoj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Intenzitet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privlačnosti</a:t>
            </a:r>
            <a:r>
              <a:rPr lang="en-US" sz="2400" b="0" i="0" u="none" strike="noStrike" baseline="0" dirty="0"/>
              <a:t> po </a:t>
            </a:r>
            <a:r>
              <a:rPr lang="en-US" sz="2400" b="0" i="0" u="none" strike="noStrike" baseline="0" dirty="0" err="1"/>
              <a:t>jedinici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duljine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linije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kontaktnoj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površinska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σ</a:t>
            </a:r>
            <a:r>
              <a:rPr lang="hr-HR" sz="2400" b="0" i="0" u="none" strike="noStrike" baseline="0" dirty="0"/>
              <a:t>.</a:t>
            </a:r>
          </a:p>
          <a:p>
            <a:pPr algn="l"/>
            <a:endParaRPr lang="hr-HR" sz="2400" dirty="0"/>
          </a:p>
          <a:p>
            <a:pPr algn="l"/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kuglasta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kap</a:t>
            </a:r>
            <a:r>
              <a:rPr lang="hr-HR" sz="2400" b="0" i="0" u="none" strike="noStrike" baseline="0" dirty="0" err="1"/>
              <a:t>ljica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prepolovi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zbog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razvija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/>
              <a:t> rub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iznosi </a:t>
            </a:r>
            <a:r>
              <a:rPr lang="en-US" sz="2400" b="0" i="0" u="none" strike="noStrike" baseline="0" dirty="0"/>
              <a:t>2R</a:t>
            </a:r>
            <a:r>
              <a:rPr lang="el-GR" sz="2400" b="0" i="0" u="none" strike="noStrike" baseline="0" dirty="0"/>
              <a:t>πσ. </a:t>
            </a:r>
            <a:r>
              <a:rPr lang="en-US" sz="2400" b="0" i="0" u="none" strike="noStrike" baseline="0" dirty="0"/>
              <a:t>Ova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mora </a:t>
            </a:r>
            <a:r>
              <a:rPr lang="en-US" sz="2400" b="0" i="0" u="none" strike="noStrike" baseline="0" dirty="0" err="1"/>
              <a:t>biti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uravnotežena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Δ</a:t>
            </a:r>
            <a:r>
              <a:rPr lang="en-US" sz="2400" b="0" i="0" u="none" strike="noStrike" baseline="0" dirty="0"/>
              <a:t>p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unutarnjeg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</a:t>
            </a:r>
            <a:r>
              <a:rPr lang="en-US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vanjskog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</a:t>
            </a:r>
            <a:r>
              <a:rPr lang="en-US" b="0" i="0" u="none" strike="noStrike" baseline="0" dirty="0"/>
              <a:t>e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/>
              <a:t>koji </a:t>
            </a:r>
            <a:r>
              <a:rPr lang="en-US" sz="2400" b="0" i="0" u="none" strike="noStrike" baseline="0" dirty="0" err="1"/>
              <a:t>djeluj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 kružnoj kontaktnoj površini </a:t>
            </a:r>
            <a:r>
              <a:rPr lang="en-US" sz="2400" b="0" i="0" u="none" strike="noStrike" baseline="0" dirty="0"/>
              <a:t>R</a:t>
            </a:r>
            <a:r>
              <a:rPr lang="hr-HR" sz="2400" b="0" i="0" u="none" strike="noStrike" baseline="0" dirty="0"/>
              <a:t>**</a:t>
            </a:r>
            <a:r>
              <a:rPr lang="en-US" sz="2400" b="0" i="0" u="none" strike="noStrike" baseline="0" dirty="0"/>
              <a:t>2</a:t>
            </a:r>
            <a:r>
              <a:rPr lang="el-GR" sz="2400" b="0" i="0" u="none" strike="noStrike" baseline="0" dirty="0"/>
              <a:t>π</a:t>
            </a:r>
            <a:r>
              <a:rPr lang="en-US" sz="2400" b="0" i="0" u="none" strike="noStrike" baseline="0" dirty="0"/>
              <a:t>.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C68FA2A-6D6F-E8C3-FCE2-AD66C954A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533" y="4330110"/>
            <a:ext cx="3399015" cy="252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>
            <a:extLst>
              <a:ext uri="{FF2B5EF4-FFF2-40B4-BE49-F238E27FC236}">
                <a16:creationId xmlns="" xmlns:a16="http://schemas.microsoft.com/office/drawing/2014/main" id="{29761ABF-5116-5611-9809-65DF843032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83" r="65163" b="-1"/>
          <a:stretch/>
        </p:blipFill>
        <p:spPr bwMode="auto">
          <a:xfrm>
            <a:off x="1187624" y="4607886"/>
            <a:ext cx="2808312" cy="7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18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Razlika kapljevina i plinova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Iako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razlike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tijela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kvalitativno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objasniti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temelju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specifičnija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razlika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temelji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tome </a:t>
            </a:r>
            <a:r>
              <a:rPr lang="en-US" sz="2400" b="0" i="0" u="none" strike="noStrike" baseline="0" dirty="0" err="1"/>
              <a:t>kako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deformiraju</a:t>
            </a:r>
            <a:r>
              <a:rPr lang="en-US" sz="2400" b="0" i="0" u="none" strike="noStrike" baseline="0" dirty="0"/>
              <a:t> pod </a:t>
            </a:r>
            <a:r>
              <a:rPr lang="en-US" sz="2400" b="0" i="0" u="none" strike="noStrike" baseline="0" dirty="0" err="1"/>
              <a:t>djelovanjem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vanjskog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opterećenja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Konkretno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definira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kontinuirano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veličine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 err="1"/>
              <a:t>Po</a:t>
            </a:r>
            <a:r>
              <a:rPr lang="hr-HR" sz="2400" dirty="0" err="1"/>
              <a:t>s</a:t>
            </a:r>
            <a:r>
              <a:rPr lang="en-US" sz="2400" b="0" i="0" u="none" strike="noStrike" baseline="0" dirty="0" err="1"/>
              <a:t>mični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napon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po </a:t>
            </a:r>
            <a:r>
              <a:rPr lang="en-US" sz="2400" b="0" i="0" u="none" strike="noStrike" baseline="0" dirty="0" err="1"/>
              <a:t>jedinici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nastaje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</a:t>
            </a:r>
            <a:r>
              <a:rPr lang="en-US" sz="2400" b="0" i="0" u="none" strike="noStrike" baseline="0" dirty="0"/>
              <a:t> god </a:t>
            </a:r>
            <a:r>
              <a:rPr lang="en-US" sz="2400" b="0" i="0" u="none" strike="noStrike" baseline="0" dirty="0" err="1"/>
              <a:t>tangencijalna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uobičajene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čelik</a:t>
            </a:r>
            <a:r>
              <a:rPr lang="hr-HR" sz="2400" dirty="0"/>
              <a:t> ili na neki </a:t>
            </a:r>
            <a:r>
              <a:rPr lang="en-US" sz="2400" b="0" i="0" u="none" strike="noStrike" baseline="0" dirty="0" err="1"/>
              <a:t>drugi</a:t>
            </a:r>
            <a:r>
              <a:rPr lang="en-US" sz="2400" b="0" i="0" u="none" strike="noStrike" baseline="0" dirty="0"/>
              <a:t> metal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, one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se u </a:t>
            </a:r>
            <a:r>
              <a:rPr lang="en-US" sz="2400" b="0" i="0" u="none" strike="noStrike" baseline="0" dirty="0" err="1"/>
              <a:t>početku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deformirati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vrlo</a:t>
            </a:r>
            <a:r>
              <a:rPr lang="en-US" sz="2400" b="0" i="0" u="none" strike="noStrike" baseline="0" dirty="0"/>
              <a:t> mala </a:t>
            </a:r>
            <a:r>
              <a:rPr lang="en-US" sz="2400" b="0" i="0" u="none" strike="noStrike" baseline="0" dirty="0" err="1"/>
              <a:t>deformacija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neće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kontinuirano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deformirati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teći</a:t>
            </a:r>
            <a:r>
              <a:rPr lang="en-US" sz="2400" b="0" i="0" u="none" strike="noStrike" baseline="0" dirty="0"/>
              <a:t>). </a:t>
            </a:r>
            <a:r>
              <a:rPr lang="en-US" sz="2400" b="0" i="0" u="none" strike="noStrike" baseline="0" dirty="0" err="1"/>
              <a:t>Međutim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uobičajen</a:t>
            </a:r>
            <a:r>
              <a:rPr lang="hr-HR" sz="2400" b="0" i="0" u="none" strike="noStrike" baseline="0" dirty="0"/>
              <a:t>e 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ulje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zrak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zadovoljavaju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definiciju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tekućine</a:t>
            </a:r>
            <a:r>
              <a:rPr lang="hr-HR" sz="2400" dirty="0"/>
              <a:t>, </a:t>
            </a:r>
            <a:r>
              <a:rPr lang="en-US" sz="2400" b="0" i="0" u="none" strike="noStrike" baseline="0" dirty="0"/>
              <a:t>to jest, </a:t>
            </a:r>
            <a:r>
              <a:rPr lang="en-US" sz="2400" b="0" i="0" u="none" strike="noStrike" baseline="0" dirty="0" err="1"/>
              <a:t>teći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njih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/>
              <a:t>Nek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materijal</a:t>
            </a:r>
            <a:r>
              <a:rPr lang="hr-HR" sz="2400" dirty="0"/>
              <a:t>e (</a:t>
            </a:r>
            <a:r>
              <a:rPr lang="en-US" sz="2400" b="0" i="0" u="none" strike="noStrike" baseline="0" dirty="0" err="1"/>
              <a:t>kaš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katran</a:t>
            </a:r>
            <a:r>
              <a:rPr lang="en-US" sz="2400" b="0" i="0" u="none" strike="noStrike" baseline="0" dirty="0"/>
              <a:t>, kit, pasta za </a:t>
            </a:r>
            <a:r>
              <a:rPr lang="en-US" sz="2400" b="0" i="0" u="none" strike="noStrike" baseline="0" dirty="0" err="1"/>
              <a:t>zube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hr-HR" sz="2400" dirty="0" err="1"/>
              <a:t>td</a:t>
            </a:r>
            <a:r>
              <a:rPr lang="hr-HR" sz="2400" dirty="0"/>
              <a:t>.)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klasificirati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ponaša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primijenjeni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napon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mali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premaši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kritičnu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vrijednost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teći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Proučavanje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takvih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materijala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reologija</a:t>
            </a:r>
            <a:r>
              <a:rPr lang="hr-HR" sz="2400" b="0" i="0" u="none" strike="noStrike" baseline="0" dirty="0"/>
              <a:t>.</a:t>
            </a:r>
            <a:endParaRPr lang="hr-HR" sz="2400" b="1" i="1" dirty="0"/>
          </a:p>
        </p:txBody>
      </p:sp>
    </p:spTree>
    <p:extLst>
      <p:ext uri="{BB962C8B-B14F-4D97-AF65-F5344CB8AC3E}">
        <p14:creationId xmlns:p14="http://schemas.microsoft.com/office/powerpoint/2010/main" val="972225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3E21A5E-1286-F3E3-5636-7D40A072DE6C}"/>
              </a:ext>
            </a:extLst>
          </p:cNvPr>
          <p:cNvSpPr txBox="1"/>
          <p:nvPr/>
        </p:nvSpPr>
        <p:spPr>
          <a:xfrm>
            <a:off x="0" y="586509"/>
            <a:ext cx="9144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uobičajenim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pojavama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povezanim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površinskom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porast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pad)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kapilarnoj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mala </a:t>
            </a:r>
            <a:r>
              <a:rPr lang="en-US" sz="2400" b="0" i="0" u="none" strike="noStrike" baseline="0" dirty="0" err="1"/>
              <a:t>otvorena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umetne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vodu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razina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porasti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iznad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izvan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hr-HR" sz="2400" dirty="0"/>
              <a:t> (vidi sliku)</a:t>
            </a:r>
            <a:r>
              <a:rPr lang="en-US" sz="2400" b="0" i="0" u="none" strike="noStrike" baseline="0" dirty="0"/>
              <a:t>. U </a:t>
            </a:r>
            <a:r>
              <a:rPr lang="en-US" sz="2400" b="0" i="0" u="none" strike="noStrike" baseline="0" dirty="0" err="1"/>
              <a:t>ovoj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situaciji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imamo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kapljevina</a:t>
            </a:r>
            <a:r>
              <a:rPr lang="en-US" sz="2400" b="0" i="0" u="none" strike="noStrike" baseline="0" dirty="0"/>
              <a:t>–</a:t>
            </a:r>
            <a:r>
              <a:rPr lang="en-US" sz="2400" b="0" i="0" u="none" strike="noStrike" baseline="0" dirty="0" err="1"/>
              <a:t>plin</a:t>
            </a:r>
            <a:r>
              <a:rPr lang="en-US" sz="2400" b="0" i="0" u="none" strike="noStrike" baseline="0" dirty="0"/>
              <a:t>–</a:t>
            </a:r>
            <a:r>
              <a:rPr lang="en-US" sz="2400" b="0" i="0" u="none" strike="noStrike" baseline="0" dirty="0" err="1"/>
              <a:t>kruto</a:t>
            </a:r>
            <a:r>
              <a:rPr lang="en-US" sz="2400" b="0" i="0" u="none" strike="noStrike" baseline="0" dirty="0"/>
              <a:t>. Za </a:t>
            </a:r>
            <a:r>
              <a:rPr lang="en-US" sz="2400" b="0" i="0" u="none" strike="noStrike" baseline="0" dirty="0" err="1"/>
              <a:t>ilustrirani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slučaj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postoji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stijenke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adhezija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dovoljno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jaka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nadvlada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međusobnu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 </a:t>
            </a:r>
            <a:r>
              <a:rPr lang="en-US" sz="2400" b="0" i="0" u="none" strike="noStrike" baseline="0" dirty="0"/>
              <a:t>(</a:t>
            </a:r>
            <a:r>
              <a:rPr lang="en-US" sz="2400" b="0" i="0" u="none" strike="noStrike" baseline="0" dirty="0" err="1"/>
              <a:t>kohezij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povuče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stijenku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Stoga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kaže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vlaži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</p:txBody>
      </p:sp>
      <p:pic>
        <p:nvPicPr>
          <p:cNvPr id="7" name="Picture 1">
            <a:extLst>
              <a:ext uri="{FF2B5EF4-FFF2-40B4-BE49-F238E27FC236}">
                <a16:creationId xmlns="" xmlns:a16="http://schemas.microsoft.com/office/drawing/2014/main" id="{EA3FAF46-4DB5-6702-0F32-9F679F824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08"/>
          <a:stretch/>
        </p:blipFill>
        <p:spPr bwMode="auto">
          <a:xfrm>
            <a:off x="138109" y="3696786"/>
            <a:ext cx="8867782" cy="293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A8CF266-1D7D-BAC9-5E48-3A73EA70A20E}"/>
              </a:ext>
            </a:extLst>
          </p:cNvPr>
          <p:cNvSpPr txBox="1"/>
          <p:nvPr/>
        </p:nvSpPr>
        <p:spPr>
          <a:xfrm>
            <a:off x="3275856" y="6331786"/>
            <a:ext cx="6068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203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3E21A5E-1286-F3E3-5636-7D40A072DE6C}"/>
              </a:ext>
            </a:extLst>
          </p:cNvPr>
          <p:cNvSpPr txBox="1"/>
          <p:nvPr/>
        </p:nvSpPr>
        <p:spPr>
          <a:xfrm>
            <a:off x="0" y="523220"/>
            <a:ext cx="925252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Visina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dizanja </a:t>
            </a:r>
            <a:r>
              <a:rPr lang="en-US" sz="2400" b="0" i="0" u="none" strike="noStrike" baseline="0" dirty="0"/>
              <a:t>h</a:t>
            </a:r>
            <a:r>
              <a:rPr lang="hr-HR" sz="2400" dirty="0"/>
              <a:t> ovisi o </a:t>
            </a:r>
            <a:r>
              <a:rPr lang="en-US" sz="2400" b="0" i="0" u="none" strike="noStrike" baseline="0" dirty="0" err="1"/>
              <a:t>površinsk</a:t>
            </a:r>
            <a:r>
              <a:rPr lang="hr-HR" sz="2400" b="0" i="0" u="none" strike="noStrike" baseline="0" dirty="0"/>
              <a:t>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σ, </a:t>
            </a:r>
            <a:r>
              <a:rPr lang="en-US" sz="2400" b="0" i="0" u="none" strike="noStrike" baseline="0" dirty="0" err="1"/>
              <a:t>polumjer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R, </a:t>
            </a:r>
            <a:r>
              <a:rPr lang="en-US" sz="2400" b="0" i="0" u="none" strike="noStrike" baseline="0" dirty="0" err="1"/>
              <a:t>specifično</a:t>
            </a:r>
            <a:r>
              <a:rPr lang="hr-HR" sz="2400" b="0" i="0" u="none" strike="noStrike" baseline="0" dirty="0"/>
              <a:t>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težin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(</a:t>
            </a:r>
            <a:r>
              <a:rPr lang="hr-HR" sz="2400" dirty="0">
                <a:sym typeface="Symbol" panose="05050102010706020507" pitchFamily="18" charset="2"/>
              </a:rPr>
              <a:t>=</a:t>
            </a:r>
            <a:r>
              <a:rPr lang="el-GR" sz="2400" dirty="0">
                <a:sym typeface="Symbol" panose="05050102010706020507" pitchFamily="18" charset="2"/>
              </a:rPr>
              <a:t></a:t>
            </a:r>
            <a:r>
              <a:rPr lang="hr-HR" sz="2400" dirty="0">
                <a:sym typeface="Symbol" panose="05050102010706020507" pitchFamily="18" charset="2"/>
              </a:rPr>
              <a:t>g)</a:t>
            </a:r>
            <a:r>
              <a:rPr lang="el-GR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kontakt</a:t>
            </a:r>
            <a:r>
              <a:rPr lang="hr-HR" sz="2400" b="0" i="0" u="none" strike="noStrike" baseline="0" dirty="0" err="1"/>
              <a:t>nom</a:t>
            </a:r>
            <a:r>
              <a:rPr lang="hr-HR" sz="2400" b="0" i="0" u="none" strike="noStrike" baseline="0" dirty="0"/>
              <a:t> kutu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θ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. </a:t>
            </a:r>
            <a:r>
              <a:rPr lang="hr-HR" sz="2400" dirty="0"/>
              <a:t>S</a:t>
            </a:r>
            <a:r>
              <a:rPr lang="en-US" sz="2400" b="0" i="0" u="none" strike="noStrike" baseline="0" dirty="0" err="1"/>
              <a:t>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zbog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 </a:t>
            </a:r>
            <a:r>
              <a:rPr lang="en-US" sz="2400" b="0" i="0" u="none" strike="noStrike" baseline="0" dirty="0"/>
              <a:t>2</a:t>
            </a:r>
            <a:r>
              <a:rPr lang="hr-HR" sz="2400" b="0" i="0" u="none" strike="noStrike" baseline="0" dirty="0"/>
              <a:t>R</a:t>
            </a:r>
            <a:r>
              <a:rPr lang="el-GR" sz="2400" b="0" i="0" u="none" strike="noStrike" baseline="0" dirty="0"/>
              <a:t>πσ </a:t>
            </a:r>
            <a:r>
              <a:rPr lang="en-US" sz="2400" b="0" i="0" u="none" strike="noStrike" baseline="0" dirty="0"/>
              <a:t>cos</a:t>
            </a:r>
            <a:r>
              <a:rPr lang="el-GR" sz="2400" b="0" i="0" u="none" strike="noStrike" baseline="0" dirty="0"/>
              <a:t>θ, </a:t>
            </a:r>
            <a:r>
              <a:rPr lang="en-US" sz="2400" b="0" i="0" u="none" strike="noStrike" baseline="0" dirty="0"/>
              <a:t>a </a:t>
            </a:r>
            <a:r>
              <a:rPr lang="en-US" sz="2400" b="0" i="0" u="none" strike="noStrike" baseline="0" dirty="0" err="1"/>
              <a:t>težina</a:t>
            </a:r>
            <a:r>
              <a:rPr lang="en-US" sz="2400" b="0" i="0" u="none" strike="noStrike" baseline="0" dirty="0"/>
              <a:t> je </a:t>
            </a:r>
            <a:r>
              <a:rPr lang="hr-HR" sz="2400" b="0" i="0" u="none" strike="noStrike" baseline="0" dirty="0"/>
              <a:t>jednaka </a:t>
            </a:r>
            <a:r>
              <a:rPr lang="el-GR" sz="2400" dirty="0">
                <a:sym typeface="Symbol" panose="05050102010706020507" pitchFamily="18" charset="2"/>
              </a:rPr>
              <a:t></a:t>
            </a:r>
            <a:r>
              <a:rPr lang="hr-HR" sz="2400" dirty="0">
                <a:sym typeface="Symbol" panose="05050102010706020507" pitchFamily="18" charset="2"/>
              </a:rPr>
              <a:t>g</a:t>
            </a:r>
            <a:r>
              <a:rPr lang="el-GR" sz="2400" b="0" i="0" u="none" strike="noStrike" baseline="0" dirty="0"/>
              <a:t>π</a:t>
            </a:r>
            <a:r>
              <a:rPr lang="en-US" sz="2400" b="0" i="0" u="none" strike="noStrike" baseline="0" dirty="0"/>
              <a:t>R</a:t>
            </a:r>
            <a:r>
              <a:rPr lang="hr-HR" sz="2400" b="0" i="0" u="none" strike="noStrike" baseline="0" dirty="0"/>
              <a:t>**</a:t>
            </a:r>
            <a:r>
              <a:rPr lang="en-US" sz="2400" b="0" i="0" u="none" strike="noStrike" baseline="0" dirty="0"/>
              <a:t>2h</a:t>
            </a:r>
            <a:r>
              <a:rPr lang="hr-HR" sz="2400" b="0" i="0" u="none" strike="noStrike" baseline="0" dirty="0"/>
              <a:t>.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</a:t>
            </a:r>
            <a:r>
              <a:rPr lang="en-US" sz="2400" b="0" i="0" u="none" strike="noStrike" baseline="0" dirty="0"/>
              <a:t>e </a:t>
            </a:r>
            <a:r>
              <a:rPr lang="en-US" sz="2400" b="0" i="0" u="none" strike="noStrike" baseline="0" dirty="0" err="1"/>
              <a:t>dvije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moraju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uravnotežiti</a:t>
            </a:r>
            <a:r>
              <a:rPr lang="hr-HR" sz="2400" dirty="0"/>
              <a:t>, pa se dobiva izraz za promjenu razine (visine) tekućine u </a:t>
            </a:r>
            <a:r>
              <a:rPr lang="hr-HR" sz="2400" dirty="0" err="1"/>
              <a:t>cijevčici</a:t>
            </a:r>
            <a:r>
              <a:rPr lang="hr-HR" sz="2400" dirty="0"/>
              <a:t>:</a:t>
            </a:r>
          </a:p>
          <a:p>
            <a:pPr algn="l"/>
            <a:endParaRPr lang="hr-HR" sz="2400" dirty="0"/>
          </a:p>
          <a:p>
            <a:pPr algn="l"/>
            <a:endParaRPr lang="hr-HR" sz="2400" dirty="0"/>
          </a:p>
          <a:p>
            <a:endParaRPr lang="hr-HR" sz="2400" b="0" i="0" u="none" strike="noStrike" baseline="0" dirty="0"/>
          </a:p>
          <a:p>
            <a:endParaRPr lang="hr-HR" sz="2400" b="0" i="0" u="none" strike="noStrike" baseline="0" dirty="0"/>
          </a:p>
          <a:p>
            <a:r>
              <a:rPr lang="en-US" sz="2400" b="0" i="0" u="none" strike="noStrike" baseline="0" dirty="0" err="1"/>
              <a:t>Kontaktni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kut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funkcija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. Za </a:t>
            </a:r>
            <a:r>
              <a:rPr lang="en-US" sz="2400" b="0" i="0" u="none" strike="noStrike" baseline="0" dirty="0" err="1"/>
              <a:t>vodu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dodiru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čistim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staklom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θ ≈ 0°. </a:t>
            </a:r>
            <a:r>
              <a:rPr lang="hr-HR" sz="2400" dirty="0"/>
              <a:t>V</a:t>
            </a:r>
            <a:r>
              <a:rPr lang="en-US" sz="2400" b="0" i="0" u="none" strike="noStrike" baseline="0" dirty="0" err="1"/>
              <a:t>isina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dizanja je </a:t>
            </a:r>
            <a:r>
              <a:rPr lang="en-US" sz="2400" b="0" i="0" u="none" strike="noStrike" baseline="0" dirty="0" err="1"/>
              <a:t>obrnuto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proporcionalna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polumjeru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R pa promjena razine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 </a:t>
            </a:r>
            <a:r>
              <a:rPr lang="hr-HR" sz="2400" b="0" i="0" u="none" strike="noStrike" baseline="0" dirty="0" err="1"/>
              <a:t>cijevčici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postaje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izraženiji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sa </a:t>
            </a:r>
            <a:r>
              <a:rPr lang="en-US" sz="2400" b="0" i="0" u="none" strike="noStrike" baseline="0" dirty="0" err="1"/>
              <a:t>smanj</a:t>
            </a:r>
            <a:r>
              <a:rPr lang="hr-HR" sz="2400" b="0" i="0" u="none" strike="noStrike" baseline="0" dirty="0" err="1"/>
              <a:t>enjem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polumjer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endParaRPr lang="hr-HR" sz="1200" dirty="0"/>
          </a:p>
          <a:p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adhezija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cijevi </a:t>
            </a:r>
            <a:r>
              <a:rPr lang="en-US" sz="2400" b="0" i="0" u="none" strike="noStrike" baseline="0" dirty="0" err="1"/>
              <a:t>slaba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usporedbi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kohezijom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hr-HR" sz="2400" b="0" i="0" u="none" strike="noStrike" baseline="0" dirty="0"/>
              <a:t> tekućine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 cijevi će se sniziti (</a:t>
            </a:r>
            <a:r>
              <a:rPr lang="en-US" sz="2400" b="0" i="0" u="none" strike="noStrike" baseline="0" dirty="0" err="1"/>
              <a:t>kontaktni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kut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veći</a:t>
            </a:r>
            <a:r>
              <a:rPr lang="en-US" sz="2400" b="0" i="0" u="none" strike="noStrike" baseline="0" dirty="0"/>
              <a:t> od 90°, </a:t>
            </a:r>
            <a:r>
              <a:rPr lang="en-US" sz="2400" b="0" i="0" u="none" strike="noStrike" baseline="0" dirty="0" err="1"/>
              <a:t>kod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žive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dodiru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čistim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staklom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θ ≈ 130°</a:t>
            </a:r>
            <a:r>
              <a:rPr lang="hr-HR" sz="2400" b="0" i="0" u="none" strike="noStrike" baseline="0" dirty="0"/>
              <a:t>).</a:t>
            </a:r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DED74BE-5792-A210-345D-C2AC27E3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48" b="-5699"/>
          <a:stretch/>
        </p:blipFill>
        <p:spPr bwMode="auto">
          <a:xfrm>
            <a:off x="3514489" y="2780928"/>
            <a:ext cx="2115021" cy="9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08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Hipoteza kontinuuma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Iako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molekularna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važna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razlikovanje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od </a:t>
            </a:r>
            <a:r>
              <a:rPr lang="en-US" sz="2400" b="0" i="0" u="none" strike="noStrike" baseline="0" dirty="0" err="1"/>
              <a:t>druge</a:t>
            </a:r>
            <a:r>
              <a:rPr lang="en-US" sz="2400" b="0" i="0" u="none" strike="noStrike" baseline="0" dirty="0"/>
              <a:t>,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proučava</a:t>
            </a:r>
            <a:r>
              <a:rPr lang="hr-HR" sz="2400" b="0" i="0" u="none" strike="noStrike" baseline="0" dirty="0"/>
              <a:t>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ponašanje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pojedinačnih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nije </a:t>
            </a:r>
            <a:r>
              <a:rPr lang="en-US" sz="2400" b="0" i="0" u="none" strike="noStrike" baseline="0" dirty="0" err="1"/>
              <a:t>praktično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ukoliko se</a:t>
            </a:r>
            <a:r>
              <a:rPr lang="en-US" sz="2400" b="0" i="0" u="none" strike="noStrike" baseline="0" dirty="0" err="1"/>
              <a:t>opis</a:t>
            </a:r>
            <a:r>
              <a:rPr lang="hr-HR" sz="2400" b="0" i="0" u="none" strike="noStrike" baseline="0" dirty="0"/>
              <a:t>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ponašanje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mirovanju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gibanju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Stoga </a:t>
            </a:r>
            <a:r>
              <a:rPr lang="en-US" sz="2400" b="0" i="0" u="none" strike="noStrike" baseline="0" dirty="0" err="1"/>
              <a:t>ponašanje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tekućine analiziramo kroz neku </a:t>
            </a:r>
            <a:r>
              <a:rPr lang="en-US" sz="2400" b="0" i="0" u="none" strike="noStrike" baseline="0" dirty="0" err="1"/>
              <a:t>prosječnu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makroskopsku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vrijednost</a:t>
            </a:r>
            <a:r>
              <a:rPr lang="hr-HR" sz="2400" dirty="0"/>
              <a:t> koja se </a:t>
            </a:r>
            <a:r>
              <a:rPr lang="en-US" sz="2400" b="0" i="0" u="none" strike="noStrike" baseline="0" dirty="0" err="1"/>
              <a:t>procjenjuje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za</a:t>
            </a:r>
            <a:r>
              <a:rPr lang="en-US" sz="2400" b="0" i="0" u="none" strike="noStrike" baseline="0" dirty="0"/>
              <a:t> mal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</a:t>
            </a:r>
            <a:r>
              <a:rPr lang="en-US" sz="2400" b="0" i="0" u="none" strike="noStrike" baseline="0" dirty="0"/>
              <a:t> koji </a:t>
            </a:r>
            <a:r>
              <a:rPr lang="en-US" sz="2400" b="0" i="0" u="none" strike="noStrike" baseline="0" dirty="0" err="1"/>
              <a:t>sadrži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veliki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K</a:t>
            </a:r>
            <a:r>
              <a:rPr lang="en-US" sz="2400" b="0" i="0" u="none" strike="noStrike" baseline="0" dirty="0" err="1"/>
              <a:t>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kažemo</a:t>
            </a:r>
            <a:r>
              <a:rPr lang="en-US" sz="2400" b="0" i="0" u="none" strike="noStrike" baseline="0" dirty="0"/>
              <a:t> da je </a:t>
            </a:r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određenoj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točki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tekućini</a:t>
            </a:r>
            <a:r>
              <a:rPr lang="hr-HR" sz="2400" b="0" i="0" u="none" strike="noStrike" baseline="0" dirty="0"/>
              <a:t> neka vrijednost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zapravo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ukazujemo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prosječnu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malom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uokolo te </a:t>
            </a:r>
            <a:r>
              <a:rPr lang="en-US" sz="2400" b="0" i="0" u="none" strike="noStrike" baseline="0" dirty="0" err="1"/>
              <a:t>točk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/>
              <a:t>Taj </a:t>
            </a:r>
            <a:r>
              <a:rPr lang="hr-HR" sz="2400" dirty="0"/>
              <a:t>v</a:t>
            </a:r>
            <a:r>
              <a:rPr lang="en-US" sz="2400" b="0" i="0" u="none" strike="noStrike" baseline="0" dirty="0" err="1"/>
              <a:t>olumen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mali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usporedbi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fizičkim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dimenzijama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sustava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kojeg promatramo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 </a:t>
            </a:r>
            <a:r>
              <a:rPr lang="en-US" sz="2400" b="0" i="0" u="none" strike="noStrike" baseline="0" dirty="0" err="1"/>
              <a:t>velik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usporedbi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prosječnom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udaljenosti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/>
              <a:t>Primjerice, </a:t>
            </a:r>
            <a:r>
              <a:rPr lang="hr-HR" sz="2400" dirty="0"/>
              <a:t>b</a:t>
            </a:r>
            <a:r>
              <a:rPr lang="en-US" sz="2400" b="0" i="0" u="none" strike="noStrike" baseline="0" dirty="0" err="1"/>
              <a:t>roj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po </a:t>
            </a:r>
            <a:r>
              <a:rPr lang="en-US" sz="2400" b="0" i="0" u="none" strike="noStrike" baseline="0" dirty="0" err="1"/>
              <a:t>kubnom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milimetru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reda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veličine</a:t>
            </a:r>
            <a:r>
              <a:rPr lang="en-US" sz="2400" b="0" i="0" u="none" strike="noStrike" baseline="0" dirty="0"/>
              <a:t> 10E+18 za </a:t>
            </a:r>
            <a:r>
              <a:rPr lang="en-US" sz="2400" b="0" i="0" u="none" strike="noStrike" baseline="0" dirty="0" err="1"/>
              <a:t>plinove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10E+21 za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endParaRPr lang="hr-HR" sz="1200" b="0" i="0" u="none" strike="noStrike" baseline="0" dirty="0"/>
          </a:p>
          <a:p>
            <a:r>
              <a:rPr lang="en-US" sz="2400" b="0" i="0" u="none" strike="noStrike" baseline="0" dirty="0" err="1"/>
              <a:t>Stoga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pretpostavljamo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sve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karakteristike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nas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zanimaju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 </a:t>
            </a:r>
            <a:r>
              <a:rPr lang="en-US" sz="2400" b="0" i="0" u="none" strike="noStrike" baseline="0" dirty="0" err="1"/>
              <a:t>kontinuirano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variraju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kroz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tekućinu</a:t>
            </a:r>
            <a:r>
              <a:rPr lang="en-US" sz="2400" b="0" i="0" u="none" strike="noStrike" baseline="0" dirty="0"/>
              <a:t>, </a:t>
            </a:r>
            <a:r>
              <a:rPr lang="hr-HR" sz="2400" b="0" i="0" u="none" strike="noStrike" baseline="0" dirty="0"/>
              <a:t>odnosno </a:t>
            </a:r>
            <a:r>
              <a:rPr lang="en-US" sz="2400" b="0" i="0" u="none" strike="noStrike" baseline="0" dirty="0" err="1"/>
              <a:t>tretiramo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i="1" u="sng" dirty="0" err="1"/>
              <a:t>kontinuum</a:t>
            </a:r>
            <a:r>
              <a:rPr lang="hr-HR" sz="2400" dirty="0"/>
              <a:t>.</a:t>
            </a:r>
            <a:endParaRPr lang="hr-HR" sz="2400" b="1" i="1" dirty="0"/>
          </a:p>
        </p:txBody>
      </p:sp>
    </p:spTree>
    <p:extLst>
      <p:ext uri="{BB962C8B-B14F-4D97-AF65-F5344CB8AC3E}">
        <p14:creationId xmlns:p14="http://schemas.microsoft.com/office/powerpoint/2010/main" val="159572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Hidrostatika, </a:t>
            </a:r>
            <a:r>
              <a:rPr lang="hr-HR" sz="2800" b="1" u="sng" dirty="0" err="1"/>
              <a:t>kinematika</a:t>
            </a:r>
            <a:r>
              <a:rPr lang="hr-HR" sz="2800" b="1" u="sng" dirty="0"/>
              <a:t> i hidrodinamika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Proučavanje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mehanike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fluida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uključuje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temeljne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zakone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kojima</a:t>
            </a:r>
            <a:r>
              <a:rPr lang="en-US" sz="2400" b="0" i="0" u="none" strike="noStrike" baseline="0" dirty="0"/>
              <a:t> s</a:t>
            </a:r>
            <a:r>
              <a:rPr lang="hr-HR" sz="2400" b="0" i="0" u="none" strike="noStrike" baseline="0" dirty="0" err="1"/>
              <a:t>mo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susre</a:t>
            </a:r>
            <a:r>
              <a:rPr lang="hr-HR" sz="2400" b="0" i="0" u="none" strike="noStrike" baseline="0" dirty="0"/>
              <a:t>tali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fizici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drugim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kolegijima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mehanike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zakoni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uključuju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Newtonove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zakone</a:t>
            </a:r>
            <a:r>
              <a:rPr lang="en-US" sz="2400" b="0" i="1" u="sng" strike="noStrike" baseline="0" dirty="0"/>
              <a:t> </a:t>
            </a:r>
            <a:r>
              <a:rPr lang="hr-HR" sz="2400" b="0" i="1" u="sng" strike="noStrike" baseline="0" dirty="0"/>
              <a:t>očuvanja količine </a:t>
            </a:r>
            <a:r>
              <a:rPr lang="en-US" sz="2400" b="0" i="1" u="sng" strike="noStrike" baseline="0" dirty="0" err="1"/>
              <a:t>gibanja</a:t>
            </a:r>
            <a:r>
              <a:rPr lang="en-US" sz="2400" b="0" i="1" u="sng" strike="noStrike" baseline="0" dirty="0"/>
              <a:t>, </a:t>
            </a:r>
            <a:r>
              <a:rPr lang="en-US" sz="2400" b="0" i="1" u="sng" strike="noStrike" baseline="0" dirty="0" err="1"/>
              <a:t>očuvanja</a:t>
            </a:r>
            <a:r>
              <a:rPr lang="en-US" sz="2400" b="0" i="1" u="sng" strike="noStrike" baseline="0" dirty="0"/>
              <a:t> mase</a:t>
            </a:r>
            <a:r>
              <a:rPr lang="hr-HR" sz="2400" b="0" i="1" u="sng" strike="noStrike" baseline="0" dirty="0"/>
              <a:t>,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te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prvi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i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drugi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zakon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termodinamike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M</a:t>
            </a:r>
            <a:r>
              <a:rPr lang="en-US" sz="2400" b="0" i="0" u="none" strike="noStrike" baseline="0" dirty="0" err="1"/>
              <a:t>ehanik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može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općenito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podijeliti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hidro</a:t>
            </a:r>
            <a:r>
              <a:rPr lang="en-US" sz="2400" b="0" i="0" u="none" strike="noStrike" baseline="0" dirty="0" err="1"/>
              <a:t>statiku</a:t>
            </a:r>
            <a:r>
              <a:rPr lang="en-US" sz="2400" b="0" i="0" u="none" strike="noStrike" baseline="0" dirty="0"/>
              <a:t>, u </a:t>
            </a:r>
            <a:r>
              <a:rPr lang="en-US" sz="2400" b="0" i="0" u="none" strike="noStrike" baseline="0" dirty="0" err="1"/>
              <a:t>kojoj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miruje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dinamiku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fluida</a:t>
            </a:r>
            <a:r>
              <a:rPr lang="en-US" sz="2400" b="0" i="0" u="none" strike="noStrike" baseline="0" dirty="0"/>
              <a:t>, u </a:t>
            </a:r>
            <a:r>
              <a:rPr lang="en-US" sz="2400" b="0" i="0" u="none" strike="noStrike" baseline="0" dirty="0" err="1"/>
              <a:t>kojoj</a:t>
            </a:r>
            <a:r>
              <a:rPr lang="en-US" sz="2400" b="0" i="0" u="none" strike="noStrike" baseline="0" dirty="0"/>
              <a:t> se </a:t>
            </a:r>
            <a:r>
              <a:rPr lang="hr-HR" sz="2400" dirty="0"/>
              <a:t>tekućina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giba</a:t>
            </a:r>
            <a:r>
              <a:rPr lang="en-US" sz="2400" b="0" i="0" u="none" strike="noStrike" baseline="0" dirty="0"/>
              <a:t>. U </a:t>
            </a:r>
            <a:r>
              <a:rPr lang="en-US" sz="2400" b="0" i="0" u="none" strike="noStrike" baseline="0" dirty="0" err="1"/>
              <a:t>sljedećim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poglavljima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detaljno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razmotriti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oba</a:t>
            </a:r>
            <a:r>
              <a:rPr lang="en-US" sz="2400" b="0" i="0" u="none" strike="noStrike" baseline="0" dirty="0"/>
              <a:t> ova </a:t>
            </a:r>
            <a:r>
              <a:rPr lang="en-US" sz="2400" b="0" i="0" u="none" strike="noStrike" baseline="0" dirty="0" err="1"/>
              <a:t>područja</a:t>
            </a:r>
            <a:r>
              <a:rPr lang="en-US" sz="2400" b="0" i="0" u="none" strike="noStrike" baseline="0" dirty="0"/>
              <a:t>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Obzirom da r</a:t>
            </a:r>
            <a:r>
              <a:rPr lang="en-US" sz="2400" b="0" i="0" u="none" strike="noStrike" baseline="0" dirty="0" err="1"/>
              <a:t>azličite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različite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karakteristike</a:t>
            </a:r>
            <a:r>
              <a:rPr lang="hr-HR" sz="2400" b="0" i="0" u="none" strike="noStrike" baseline="0" dirty="0"/>
              <a:t>,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n</a:t>
            </a:r>
            <a:r>
              <a:rPr lang="hr-HR" sz="2400" b="0" i="0" u="none" strike="noStrike" baseline="0" dirty="0"/>
              <a:t>a početku je </a:t>
            </a:r>
            <a:r>
              <a:rPr lang="en-US" sz="2400" b="0" i="0" u="none" strike="noStrike" baseline="0" dirty="0" err="1"/>
              <a:t>potrebno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objasniti i </a:t>
            </a:r>
            <a:r>
              <a:rPr lang="en-US" sz="2400" b="0" i="0" u="none" strike="noStrike" baseline="0" dirty="0" err="1"/>
              <a:t>definirati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određena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svojstva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usko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povezana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ponašanjem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 </a:t>
            </a:r>
            <a:r>
              <a:rPr lang="hr-HR" sz="2400" dirty="0"/>
              <a:t>P</a:t>
            </a:r>
            <a:r>
              <a:rPr lang="en-US" sz="2400" b="0" i="0" u="none" strike="noStrike" baseline="0" dirty="0" err="1"/>
              <a:t>rimjer</a:t>
            </a:r>
            <a:r>
              <a:rPr lang="hr-HR" sz="2400" b="0" i="0" u="none" strike="noStrike" baseline="0" dirty="0" err="1"/>
              <a:t>ice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„</a:t>
            </a:r>
            <a:r>
              <a:rPr lang="en-US" sz="2400" b="0" i="0" u="none" strike="noStrike" baseline="0" dirty="0" err="1"/>
              <a:t>lagani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stlačivi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dok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„</a:t>
            </a:r>
            <a:r>
              <a:rPr lang="en-US" sz="2400" b="0" i="0" u="none" strike="noStrike" baseline="0" dirty="0" err="1"/>
              <a:t>teške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relativno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nestlačive</a:t>
            </a:r>
            <a:r>
              <a:rPr lang="en-US" sz="2400" b="0" i="0" u="none" strike="noStrike" baseline="0" dirty="0"/>
              <a:t>. Sirup </a:t>
            </a:r>
            <a:r>
              <a:rPr lang="en-US" sz="2400" b="0" i="0" u="none" strike="noStrike" baseline="0" dirty="0" err="1"/>
              <a:t>polako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 err="1"/>
              <a:t>is</a:t>
            </a:r>
            <a:r>
              <a:rPr lang="en-US" sz="2400" b="0" i="0" u="none" strike="noStrike" baseline="0" dirty="0"/>
              <a:t>t</a:t>
            </a:r>
            <a:r>
              <a:rPr lang="hr-HR" sz="2400" b="0" i="0" u="none" strike="noStrike" baseline="0" dirty="0"/>
              <a:t>j</a:t>
            </a:r>
            <a:r>
              <a:rPr lang="en-US" sz="2400" b="0" i="0" u="none" strike="noStrike" baseline="0" dirty="0" err="1"/>
              <a:t>eče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posude</a:t>
            </a:r>
            <a:r>
              <a:rPr lang="en-US" sz="2400" b="0" i="0" u="none" strike="noStrike" baseline="0" dirty="0"/>
              <a:t>, </a:t>
            </a:r>
            <a:r>
              <a:rPr lang="hr-HR" sz="2400" dirty="0"/>
              <a:t>dok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istječe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brzo</a:t>
            </a:r>
            <a:r>
              <a:rPr lang="en-US" sz="2400" b="0" i="0" u="none" strike="noStrike" baseline="0" dirty="0"/>
              <a:t>. Za </a:t>
            </a:r>
            <a:r>
              <a:rPr lang="en-US" sz="2400" b="0" i="0" u="none" strike="noStrike" baseline="0" dirty="0" err="1"/>
              <a:t>kvantificiranje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koriste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određena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svojstva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</p:spTree>
    <p:extLst>
      <p:ext uri="{BB962C8B-B14F-4D97-AF65-F5344CB8AC3E}">
        <p14:creationId xmlns:p14="http://schemas.microsoft.com/office/powerpoint/2010/main" val="33625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gustoća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1" u="sng" strike="noStrike" baseline="0" dirty="0" err="1"/>
              <a:t>Gustoća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tekućine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označena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grčkim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simbolom</a:t>
            </a:r>
            <a:r>
              <a:rPr lang="en-US" sz="2400" b="0" i="0" u="none" strike="noStrike" baseline="0" dirty="0"/>
              <a:t> </a:t>
            </a:r>
            <a:r>
              <a:rPr lang="el-GR" sz="2400" b="0" i="1" u="none" strike="noStrike" baseline="0" dirty="0"/>
              <a:t>ρ</a:t>
            </a:r>
            <a:r>
              <a:rPr lang="el-GR" sz="2400" b="0" i="0" u="none" strike="noStrike" baseline="0" dirty="0"/>
              <a:t> (</a:t>
            </a:r>
            <a:r>
              <a:rPr lang="en-US" sz="2400" b="0" i="0" u="none" strike="noStrike" baseline="0" dirty="0" err="1"/>
              <a:t>ro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definirana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masa </a:t>
            </a:r>
            <a:r>
              <a:rPr lang="hr-HR" sz="2400" b="0" i="0" u="none" strike="noStrike" baseline="0" dirty="0"/>
              <a:t>tekućine </a:t>
            </a:r>
            <a:r>
              <a:rPr lang="en-US" sz="2400" b="0" i="0" u="none" strike="noStrike" baseline="0" dirty="0"/>
              <a:t>po </a:t>
            </a:r>
            <a:r>
              <a:rPr lang="en-US" sz="2400" b="0" i="0" u="none" strike="noStrike" baseline="0" dirty="0" err="1"/>
              <a:t>jedinici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volumena</a:t>
            </a:r>
            <a:r>
              <a:rPr lang="hr-HR" sz="2400" dirty="0"/>
              <a:t> (jedinica </a:t>
            </a:r>
            <a:r>
              <a:rPr lang="en-US" sz="2400" b="0" i="0" u="none" strike="noStrike" baseline="0" dirty="0"/>
              <a:t>kg/m3</a:t>
            </a:r>
            <a:r>
              <a:rPr lang="hr-HR" sz="2400" b="0" i="0" u="none" strike="noStrike" baseline="0" dirty="0"/>
              <a:t>)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20627AE-5130-586D-4CCE-30DF482B3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2108755"/>
            <a:ext cx="7021288" cy="361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>
            <a:extLst>
              <a:ext uri="{FF2B5EF4-FFF2-40B4-BE49-F238E27FC236}">
                <a16:creationId xmlns="" xmlns:a16="http://schemas.microsoft.com/office/drawing/2014/main" id="{DC6C3154-6AD5-ABEF-5C16-B814B6269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95011"/>
            <a:ext cx="1781175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B6AA5A6-E2D6-4B0C-DCDB-EECED0B12D6D}"/>
              </a:ext>
            </a:extLst>
          </p:cNvPr>
          <p:cNvSpPr txBox="1"/>
          <p:nvPr/>
        </p:nvSpPr>
        <p:spPr>
          <a:xfrm>
            <a:off x="1043607" y="3865388"/>
            <a:ext cx="3960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 err="1">
                <a:latin typeface="STIX-Bold"/>
              </a:rPr>
              <a:t>Gustoća</a:t>
            </a:r>
            <a:r>
              <a:rPr lang="en-US" sz="1800" b="1" i="0" u="none" strike="noStrike" baseline="0" dirty="0">
                <a:latin typeface="STIX-Bold"/>
              </a:rPr>
              <a:t> </a:t>
            </a:r>
            <a:r>
              <a:rPr lang="en-US" sz="1800" b="1" i="0" u="none" strike="noStrike" baseline="0" dirty="0" err="1">
                <a:latin typeface="STIX-Bold"/>
              </a:rPr>
              <a:t>vode</a:t>
            </a:r>
            <a:r>
              <a:rPr lang="en-US" sz="1800" b="1" i="0" u="none" strike="noStrike" baseline="0" dirty="0">
                <a:latin typeface="STIX-Bold"/>
              </a:rPr>
              <a:t> </a:t>
            </a:r>
            <a:r>
              <a:rPr lang="en-US" sz="1800" b="1" i="0" u="none" strike="noStrike" baseline="0" dirty="0" err="1">
                <a:latin typeface="STIX-Bold"/>
              </a:rPr>
              <a:t>kao</a:t>
            </a:r>
            <a:r>
              <a:rPr lang="en-US" sz="1800" b="1" i="0" u="none" strike="noStrike" baseline="0" dirty="0">
                <a:latin typeface="STIX-Bold"/>
              </a:rPr>
              <a:t> </a:t>
            </a:r>
            <a:r>
              <a:rPr lang="en-US" sz="1800" b="1" i="0" u="none" strike="noStrike" baseline="0" dirty="0" err="1">
                <a:latin typeface="STIX-Bold"/>
              </a:rPr>
              <a:t>funkcija</a:t>
            </a:r>
            <a:r>
              <a:rPr lang="en-US" sz="1800" b="1" i="0" u="none" strike="noStrike" baseline="0" dirty="0">
                <a:latin typeface="STIX-Bold"/>
              </a:rPr>
              <a:t> temperature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C89852-EE5A-35F4-B234-D873DAB288C2}"/>
              </a:ext>
            </a:extLst>
          </p:cNvPr>
          <p:cNvSpPr txBox="1"/>
          <p:nvPr/>
        </p:nvSpPr>
        <p:spPr>
          <a:xfrm>
            <a:off x="827584" y="5819064"/>
            <a:ext cx="6068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069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Dvije tekućine koje imaju približno istu vrijednost gustoće (npr. voda i ulje) mogu se ponašati potpuno različito dok teku. Stoga je potrebno prepoznati dodatno svojstvo sa kojim bi se opisala "fluidnost" tekućine.</a:t>
            </a:r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Zamislimo eksperiment u kojem se materijal (tekućina) nalazi između dvije vrlo široke paralelne ploče na maloj međusobnoj udaljenosti b. Donja ploča je čvrsto pričvršćena, a gornja ploča se slobodno pomiče. Kada se sila P primijeni na gornju ploču, ona će se kontinuirano kretati brzinom U. Tekućina na kontaktu s gornjom pločom kreće se brzinom ploče U, a tekućina na kontaktu s donjom fiksnom pločom ima brzinu nula. Tekućina između dviju ploča kreće se brzinom u = u(y) za koju bi se pokazalo da linearno varira, u = </a:t>
            </a:r>
            <a:r>
              <a:rPr lang="hr-HR" sz="2400" dirty="0" err="1"/>
              <a:t>Uy</a:t>
            </a:r>
            <a:r>
              <a:rPr lang="hr-HR" sz="2400" dirty="0"/>
              <a:t>/b.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213F54B-C9A9-E353-E925-D57F3A748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87719"/>
            <a:ext cx="4139952" cy="235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FA6F545-DF16-0032-E5C2-82F10A8A2C2E}"/>
              </a:ext>
            </a:extLst>
          </p:cNvPr>
          <p:cNvSpPr txBox="1"/>
          <p:nvPr/>
        </p:nvSpPr>
        <p:spPr>
          <a:xfrm>
            <a:off x="-1016" y="6119336"/>
            <a:ext cx="50050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762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I</a:t>
            </a:r>
            <a:r>
              <a:rPr lang="en-US" sz="2400" b="0" i="0" u="none" strike="noStrike" baseline="0" dirty="0" err="1"/>
              <a:t>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ploča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razvija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gradijent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brzine</a:t>
            </a:r>
            <a:r>
              <a:rPr lang="en-US" sz="2400" b="0" i="0" u="none" strike="noStrike" baseline="0" dirty="0"/>
              <a:t>, du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/>
              <a:t>dy. U </a:t>
            </a:r>
            <a:r>
              <a:rPr lang="hr-HR" sz="2400" dirty="0"/>
              <a:t>prethodnom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slučaju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gradijent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brzine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konstanta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budući</a:t>
            </a:r>
            <a:r>
              <a:rPr lang="en-US" sz="2400" b="0" i="0" u="none" strike="noStrike" baseline="0" dirty="0"/>
              <a:t> da je du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 err="1"/>
              <a:t>dy</a:t>
            </a:r>
            <a:r>
              <a:rPr lang="en-US" sz="2400" b="0" i="0" u="none" strike="noStrike" baseline="0" dirty="0"/>
              <a:t> = U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/>
              <a:t>b,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složenijim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situacijama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strujanja</a:t>
            </a:r>
            <a:r>
              <a:rPr lang="hr-HR" sz="2400" dirty="0"/>
              <a:t> profil brzina ima složeniji oblik</a:t>
            </a:r>
            <a:r>
              <a:rPr lang="en-US" sz="2400" b="0" i="0" u="none" strike="noStrike" baseline="0" dirty="0"/>
              <a:t>.</a:t>
            </a:r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Ovaj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rezultat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pokazuje</a:t>
            </a:r>
            <a:r>
              <a:rPr lang="en-US" sz="2400" b="0" i="0" u="none" strike="noStrike" baseline="0" dirty="0"/>
              <a:t> da se za </a:t>
            </a:r>
            <a:r>
              <a:rPr lang="en-US" sz="2400" b="0" i="0" u="none" strike="noStrike" baseline="0" dirty="0" err="1"/>
              <a:t>uobičajene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(npr.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ulje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benzin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zrak</a:t>
            </a:r>
            <a:r>
              <a:rPr lang="hr-HR" sz="2400" b="0" i="0" u="none" strike="noStrike" baseline="0" dirty="0"/>
              <a:t>)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brzina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deformacije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gradijent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brzine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povezati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odnosom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oblika</a:t>
            </a:r>
            <a:r>
              <a:rPr lang="hr-HR" sz="2400" b="0" i="0" u="none" strike="noStrike" baseline="0" dirty="0"/>
              <a:t>:</a:t>
            </a:r>
            <a:endParaRPr lang="hr-HR" sz="24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C53D09D-2A07-FBE7-79E1-843BC0C93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6" y="1772816"/>
            <a:ext cx="3096344" cy="28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A2690FD-3D01-A1CF-C6E3-D6941EADACEC}"/>
              </a:ext>
            </a:extLst>
          </p:cNvPr>
          <p:cNvSpPr txBox="1"/>
          <p:nvPr/>
        </p:nvSpPr>
        <p:spPr>
          <a:xfrm>
            <a:off x="3184967" y="2918559"/>
            <a:ext cx="59531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37A30732-C2A7-77DF-5339-BFFDF65438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42"/>
          <a:stretch/>
        </p:blipFill>
        <p:spPr bwMode="auto">
          <a:xfrm>
            <a:off x="3347864" y="5896436"/>
            <a:ext cx="173796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65E7D2-C96A-365A-5426-086E9A639359}"/>
              </a:ext>
            </a:extLst>
          </p:cNvPr>
          <p:cNvSpPr txBox="1"/>
          <p:nvPr/>
        </p:nvSpPr>
        <p:spPr>
          <a:xfrm>
            <a:off x="3347864" y="3832538"/>
            <a:ext cx="35283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800" b="1" i="0" u="none" strike="noStrike" baseline="0" dirty="0">
                <a:latin typeface="STIX-Bold"/>
              </a:rPr>
              <a:t>Animacija „No slip </a:t>
            </a:r>
            <a:r>
              <a:rPr lang="hr-HR" sz="1800" b="1" i="0" u="none" strike="noStrike" baseline="0" dirty="0" err="1">
                <a:latin typeface="STIX-Bold"/>
              </a:rPr>
              <a:t>condition</a:t>
            </a:r>
            <a:r>
              <a:rPr lang="hr-HR" b="1" dirty="0">
                <a:latin typeface="STIX-Bold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9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Konstanta proporcionalnosti </a:t>
            </a:r>
            <a:r>
              <a:rPr lang="el-GR" sz="2400" dirty="0"/>
              <a:t>μ </a:t>
            </a:r>
            <a:r>
              <a:rPr lang="hr-HR" sz="2400" dirty="0"/>
              <a:t>naziva se koeficijent dinamičke viskoznosti. Odnos </a:t>
            </a:r>
            <a:r>
              <a:rPr lang="el-GR" sz="2400" dirty="0"/>
              <a:t>τ </a:t>
            </a:r>
            <a:r>
              <a:rPr lang="hr-HR" sz="2400" dirty="0"/>
              <a:t>i </a:t>
            </a:r>
            <a:r>
              <a:rPr lang="hr-HR" sz="2400" dirty="0" err="1"/>
              <a:t>du</a:t>
            </a:r>
            <a:r>
              <a:rPr lang="hr-HR" sz="2400" dirty="0"/>
              <a:t>/</a:t>
            </a:r>
            <a:r>
              <a:rPr lang="hr-HR" sz="2400" dirty="0" err="1"/>
              <a:t>dy</a:t>
            </a:r>
            <a:r>
              <a:rPr lang="hr-HR" sz="2400" dirty="0"/>
              <a:t> je linearan s nagibom jednakim </a:t>
            </a:r>
            <a:r>
              <a:rPr lang="el-GR" sz="2400" dirty="0"/>
              <a:t>μ</a:t>
            </a:r>
            <a:r>
              <a:rPr lang="hr-HR" sz="2400" dirty="0"/>
              <a:t>. Vrijednost </a:t>
            </a:r>
            <a:r>
              <a:rPr lang="el-GR" sz="2400" dirty="0"/>
              <a:t>μ</a:t>
            </a:r>
            <a:r>
              <a:rPr lang="hr-HR" sz="2400" dirty="0"/>
              <a:t> ovisi o pojedinoj tekućini, a za pojedinu tekućinu viskoznost također </a:t>
            </a:r>
            <a:r>
              <a:rPr lang="hr-HR" sz="2400" dirty="0" err="1"/>
              <a:t>također</a:t>
            </a:r>
            <a:r>
              <a:rPr lang="hr-HR" sz="2400" dirty="0"/>
              <a:t> ovisi i o temperaturi. Tekućine kod kojih je posmično naprezanje linearno povezano s brzinom posmične deformacije nazivaju se </a:t>
            </a:r>
            <a:r>
              <a:rPr lang="hr-HR" sz="2400" i="1" u="sng" dirty="0"/>
              <a:t>Newtonove tekućine</a:t>
            </a:r>
            <a:r>
              <a:rPr lang="hr-HR" sz="2400" dirty="0"/>
              <a:t>. </a:t>
            </a:r>
          </a:p>
          <a:p>
            <a:pPr algn="l"/>
            <a:endParaRPr lang="hr-HR" sz="2400" dirty="0"/>
          </a:p>
          <a:p>
            <a:pPr algn="l"/>
            <a:r>
              <a:rPr lang="hr-HR" sz="2400" dirty="0"/>
              <a:t>Većina uobičajenih tekućina su </a:t>
            </a:r>
          </a:p>
          <a:p>
            <a:pPr algn="l"/>
            <a:r>
              <a:rPr lang="hr-HR" sz="2400" dirty="0"/>
              <a:t>Newtonove tekućine.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C89852-EE5A-35F4-B234-D873DAB288C2}"/>
              </a:ext>
            </a:extLst>
          </p:cNvPr>
          <p:cNvSpPr txBox="1"/>
          <p:nvPr/>
        </p:nvSpPr>
        <p:spPr>
          <a:xfrm>
            <a:off x="107504" y="5422807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879BD951-40F1-9BD0-554A-9834BD5A7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83541"/>
            <a:ext cx="4572000" cy="437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03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linearno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povezano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brzinom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deformacije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označavaju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ne-</a:t>
            </a:r>
            <a:r>
              <a:rPr lang="en-US" sz="2400" b="0" i="0" u="none" strike="noStrike" baseline="0" dirty="0" err="1"/>
              <a:t>Newtonske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Nagib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grafa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odnosu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deformacije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označava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prividna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viskoznost</a:t>
            </a:r>
            <a:r>
              <a:rPr lang="en-US" sz="2400" b="0" i="0" u="none" strike="noStrike" baseline="0" dirty="0"/>
              <a:t>, </a:t>
            </a:r>
            <a:r>
              <a:rPr lang="el-GR" sz="2400" b="0" i="0" u="none" strike="noStrike" baseline="0" dirty="0"/>
              <a:t>μ</a:t>
            </a:r>
            <a:r>
              <a:rPr lang="en-US" b="0" i="0" u="none" strike="noStrike" baseline="0" dirty="0"/>
              <a:t>ap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6C89852-EE5A-35F4-B234-D873DAB288C2}"/>
              </a:ext>
            </a:extLst>
          </p:cNvPr>
          <p:cNvSpPr txBox="1"/>
          <p:nvPr/>
        </p:nvSpPr>
        <p:spPr>
          <a:xfrm>
            <a:off x="53751" y="4625951"/>
            <a:ext cx="43204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F8457F-EDCE-75F3-B933-12AFB7185F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11" y="2125264"/>
            <a:ext cx="4572690" cy="473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48ABC8E-9333-ACCC-0792-78AFD0221DF9}"/>
              </a:ext>
            </a:extLst>
          </p:cNvPr>
          <p:cNvSpPr txBox="1"/>
          <p:nvPr/>
        </p:nvSpPr>
        <p:spPr>
          <a:xfrm>
            <a:off x="-1016" y="3762036"/>
            <a:ext cx="54006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1800" b="0" i="0" u="none" strike="noStrike" baseline="0" dirty="0" err="1" smtClean="0">
                <a:solidFill>
                  <a:srgbClr val="FF0000"/>
                </a:solidFill>
                <a:latin typeface="STIX-Regular"/>
              </a:rPr>
              <a:t>Pseudoplastične</a:t>
            </a:r>
            <a:r>
              <a:rPr lang="hr-HR" sz="1800" b="0" i="0" u="none" strike="noStrike" baseline="0" dirty="0" smtClean="0">
                <a:solidFill>
                  <a:srgbClr val="FF0000"/>
                </a:solidFill>
                <a:latin typeface="STIX-Regular"/>
              </a:rPr>
              <a:t> tekućine:</a:t>
            </a:r>
          </a:p>
          <a:p>
            <a:pPr algn="l"/>
            <a:r>
              <a:rPr lang="hr-HR" sz="1800" b="0" i="0" u="none" strike="noStrike" baseline="0" dirty="0" smtClean="0">
                <a:solidFill>
                  <a:srgbClr val="FF0000"/>
                </a:solidFill>
                <a:latin typeface="STIX-Regular"/>
              </a:rPr>
              <a:t>Koloidne </a:t>
            </a:r>
            <a:r>
              <a:rPr lang="hr-HR" sz="1800" b="0" i="0" u="none" strike="noStrike" baseline="0" dirty="0">
                <a:solidFill>
                  <a:srgbClr val="FF0000"/>
                </a:solidFill>
                <a:latin typeface="STIX-Regular"/>
              </a:rPr>
              <a:t>suspenzije, otopine polimera, </a:t>
            </a:r>
          </a:p>
          <a:p>
            <a:pPr algn="l"/>
            <a:r>
              <a:rPr lang="en-US" sz="1800" b="0" i="0" u="none" strike="noStrike" baseline="0" dirty="0">
                <a:solidFill>
                  <a:srgbClr val="FF0000"/>
                </a:solidFill>
                <a:latin typeface="STIX-Regular"/>
              </a:rPr>
              <a:t>latex </a:t>
            </a:r>
            <a:r>
              <a:rPr lang="hr-HR" dirty="0">
                <a:solidFill>
                  <a:srgbClr val="FF0000"/>
                </a:solidFill>
                <a:latin typeface="STIX-Regular"/>
              </a:rPr>
              <a:t>boje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4A46962-3E44-CA15-52AD-217C4D1C89A5}"/>
              </a:ext>
            </a:extLst>
          </p:cNvPr>
          <p:cNvSpPr txBox="1"/>
          <p:nvPr/>
        </p:nvSpPr>
        <p:spPr>
          <a:xfrm>
            <a:off x="-4632" y="6057412"/>
            <a:ext cx="5368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  <a:latin typeface="STIX-Regular"/>
              </a:rPr>
              <a:t>Dilatantne</a:t>
            </a:r>
            <a:r>
              <a:rPr lang="hr-HR" dirty="0" smtClean="0">
                <a:solidFill>
                  <a:srgbClr val="FF0000"/>
                </a:solidFill>
                <a:latin typeface="STIX-Regular"/>
              </a:rPr>
              <a:t> tekućine:</a:t>
            </a:r>
            <a:endParaRPr lang="hr-HR" dirty="0">
              <a:solidFill>
                <a:srgbClr val="FF0000"/>
              </a:solidFill>
              <a:latin typeface="STIX-Regular"/>
            </a:endParaRPr>
          </a:p>
          <a:p>
            <a:r>
              <a:rPr lang="hr-HR" sz="1800" b="0" i="0" u="none" strike="noStrike" baseline="0" dirty="0">
                <a:solidFill>
                  <a:srgbClr val="FF0000"/>
                </a:solidFill>
                <a:latin typeface="STIX-Regular"/>
              </a:rPr>
              <a:t>Mješavine vode i </a:t>
            </a:r>
            <a:r>
              <a:rPr lang="hr-HR" sz="1800" b="0" i="0" u="none" strike="noStrike" baseline="0" dirty="0" smtClean="0">
                <a:solidFill>
                  <a:srgbClr val="FF0000"/>
                </a:solidFill>
                <a:latin typeface="STIX-Regular"/>
              </a:rPr>
              <a:t>škroba</a:t>
            </a:r>
            <a:r>
              <a:rPr lang="hr-HR" dirty="0">
                <a:solidFill>
                  <a:srgbClr val="FF0000"/>
                </a:solidFill>
                <a:latin typeface="STIX-Regular"/>
              </a:rPr>
              <a:t>, mješavine vode i pijeska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44BB9AD-5EFF-770A-B0BC-F9AFB411CC60}"/>
              </a:ext>
            </a:extLst>
          </p:cNvPr>
          <p:cNvSpPr txBox="1"/>
          <p:nvPr/>
        </p:nvSpPr>
        <p:spPr>
          <a:xfrm>
            <a:off x="13410" y="2431975"/>
            <a:ext cx="4198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dirty="0" err="1" smtClean="0">
                <a:solidFill>
                  <a:srgbClr val="FF0000"/>
                </a:solidFill>
                <a:latin typeface="STIX-Regular"/>
              </a:rPr>
              <a:t>Binghamove</a:t>
            </a:r>
            <a:r>
              <a:rPr lang="hr-HR" dirty="0" smtClean="0">
                <a:solidFill>
                  <a:srgbClr val="FF0000"/>
                </a:solidFill>
                <a:latin typeface="STIX-Regular"/>
              </a:rPr>
              <a:t> tekućine: </a:t>
            </a:r>
          </a:p>
          <a:p>
            <a:pPr algn="l"/>
            <a:r>
              <a:rPr lang="hr-HR" dirty="0" smtClean="0">
                <a:solidFill>
                  <a:srgbClr val="FF0000"/>
                </a:solidFill>
                <a:latin typeface="STIX-Regular"/>
              </a:rPr>
              <a:t>Pasta </a:t>
            </a:r>
            <a:r>
              <a:rPr lang="hr-HR" dirty="0">
                <a:solidFill>
                  <a:srgbClr val="FF0000"/>
                </a:solidFill>
                <a:latin typeface="STIX-Regular"/>
              </a:rPr>
              <a:t>za zube i majoneza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2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4828</TotalTime>
  <Words>2628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Mala predavaona</cp:lastModifiedBy>
  <cp:revision>438</cp:revision>
  <dcterms:created xsi:type="dcterms:W3CDTF">2012-07-09T06:12:43Z</dcterms:created>
  <dcterms:modified xsi:type="dcterms:W3CDTF">2023-10-02T08:25:20Z</dcterms:modified>
</cp:coreProperties>
</file>