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72" r:id="rId5"/>
    <p:sldId id="258" r:id="rId6"/>
    <p:sldId id="263" r:id="rId7"/>
    <p:sldId id="264" r:id="rId8"/>
    <p:sldId id="279" r:id="rId9"/>
    <p:sldId id="265" r:id="rId10"/>
    <p:sldId id="266" r:id="rId11"/>
    <p:sldId id="262" r:id="rId12"/>
    <p:sldId id="273" r:id="rId13"/>
    <p:sldId id="260" r:id="rId14"/>
    <p:sldId id="261" r:id="rId15"/>
    <p:sldId id="274" r:id="rId16"/>
    <p:sldId id="275" r:id="rId17"/>
    <p:sldId id="276" r:id="rId18"/>
    <p:sldId id="269" r:id="rId19"/>
    <p:sldId id="278" r:id="rId20"/>
  </p:sldIdLst>
  <p:sldSz cx="9144000" cy="6858000" type="screen4x3"/>
  <p:notesSz cx="6735763" cy="98663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6A5BCA-6958-4684-83C3-DDF0A01F2A83}" v="4" dt="2025-03-05T09:03:22.1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jan Vilibić" userId="321fe9ca-1e94-4f9a-b1fd-f70f05bd448e" providerId="ADAL" clId="{EF6A5BCA-6958-4684-83C3-DDF0A01F2A83}"/>
    <pc:docChg chg="undo custSel modSld">
      <pc:chgData name="Kristijan Vilibić" userId="321fe9ca-1e94-4f9a-b1fd-f70f05bd448e" providerId="ADAL" clId="{EF6A5BCA-6958-4684-83C3-DDF0A01F2A83}" dt="2025-03-05T09:25:22.541" v="175" actId="20577"/>
      <pc:docMkLst>
        <pc:docMk/>
      </pc:docMkLst>
      <pc:sldChg chg="modSp mod">
        <pc:chgData name="Kristijan Vilibić" userId="321fe9ca-1e94-4f9a-b1fd-f70f05bd448e" providerId="ADAL" clId="{EF6A5BCA-6958-4684-83C3-DDF0A01F2A83}" dt="2025-03-05T09:01:47.421" v="89" actId="1076"/>
        <pc:sldMkLst>
          <pc:docMk/>
          <pc:sldMk cId="819369520" sldId="256"/>
        </pc:sldMkLst>
        <pc:spChg chg="mod">
          <ac:chgData name="Kristijan Vilibić" userId="321fe9ca-1e94-4f9a-b1fd-f70f05bd448e" providerId="ADAL" clId="{EF6A5BCA-6958-4684-83C3-DDF0A01F2A83}" dt="2025-03-05T09:01:39.710" v="87" actId="1076"/>
          <ac:spMkLst>
            <pc:docMk/>
            <pc:sldMk cId="819369520" sldId="256"/>
            <ac:spMk id="2" creationId="{00000000-0000-0000-0000-000000000000}"/>
          </ac:spMkLst>
        </pc:spChg>
        <pc:spChg chg="mod">
          <ac:chgData name="Kristijan Vilibić" userId="321fe9ca-1e94-4f9a-b1fd-f70f05bd448e" providerId="ADAL" clId="{EF6A5BCA-6958-4684-83C3-DDF0A01F2A83}" dt="2025-03-05T09:01:47.421" v="89" actId="1076"/>
          <ac:spMkLst>
            <pc:docMk/>
            <pc:sldMk cId="819369520" sldId="256"/>
            <ac:spMk id="3" creationId="{00000000-0000-0000-0000-000000000000}"/>
          </ac:spMkLst>
        </pc:spChg>
      </pc:sldChg>
      <pc:sldChg chg="modSp mod">
        <pc:chgData name="Kristijan Vilibić" userId="321fe9ca-1e94-4f9a-b1fd-f70f05bd448e" providerId="ADAL" clId="{EF6A5BCA-6958-4684-83C3-DDF0A01F2A83}" dt="2025-03-05T09:25:22.541" v="175" actId="20577"/>
        <pc:sldMkLst>
          <pc:docMk/>
          <pc:sldMk cId="4052048539" sldId="260"/>
        </pc:sldMkLst>
        <pc:spChg chg="mod">
          <ac:chgData name="Kristijan Vilibić" userId="321fe9ca-1e94-4f9a-b1fd-f70f05bd448e" providerId="ADAL" clId="{EF6A5BCA-6958-4684-83C3-DDF0A01F2A83}" dt="2025-03-05T09:25:22.541" v="175" actId="20577"/>
          <ac:spMkLst>
            <pc:docMk/>
            <pc:sldMk cId="4052048539" sldId="260"/>
            <ac:spMk id="3" creationId="{00000000-0000-0000-0000-000000000000}"/>
          </ac:spMkLst>
        </pc:spChg>
      </pc:sldChg>
      <pc:sldChg chg="modSp mod">
        <pc:chgData name="Kristijan Vilibić" userId="321fe9ca-1e94-4f9a-b1fd-f70f05bd448e" providerId="ADAL" clId="{EF6A5BCA-6958-4684-83C3-DDF0A01F2A83}" dt="2025-03-05T09:03:03.045" v="101" actId="14100"/>
        <pc:sldMkLst>
          <pc:docMk/>
          <pc:sldMk cId="2865633320" sldId="263"/>
        </pc:sldMkLst>
        <pc:spChg chg="mod">
          <ac:chgData name="Kristijan Vilibić" userId="321fe9ca-1e94-4f9a-b1fd-f70f05bd448e" providerId="ADAL" clId="{EF6A5BCA-6958-4684-83C3-DDF0A01F2A83}" dt="2025-03-05T09:03:03.045" v="101" actId="14100"/>
          <ac:spMkLst>
            <pc:docMk/>
            <pc:sldMk cId="2865633320" sldId="263"/>
            <ac:spMk id="2" creationId="{00000000-0000-0000-0000-000000000000}"/>
          </ac:spMkLst>
        </pc:spChg>
      </pc:sldChg>
      <pc:sldChg chg="modSp mod">
        <pc:chgData name="Kristijan Vilibić" userId="321fe9ca-1e94-4f9a-b1fd-f70f05bd448e" providerId="ADAL" clId="{EF6A5BCA-6958-4684-83C3-DDF0A01F2A83}" dt="2025-03-05T09:03:31.346" v="109" actId="1076"/>
        <pc:sldMkLst>
          <pc:docMk/>
          <pc:sldMk cId="2219373453" sldId="265"/>
        </pc:sldMkLst>
        <pc:spChg chg="mod">
          <ac:chgData name="Kristijan Vilibić" userId="321fe9ca-1e94-4f9a-b1fd-f70f05bd448e" providerId="ADAL" clId="{EF6A5BCA-6958-4684-83C3-DDF0A01F2A83}" dt="2025-03-05T09:03:31.346" v="109" actId="1076"/>
          <ac:spMkLst>
            <pc:docMk/>
            <pc:sldMk cId="2219373453" sldId="265"/>
            <ac:spMk id="2" creationId="{00000000-0000-0000-0000-000000000000}"/>
          </ac:spMkLst>
        </pc:spChg>
        <pc:picChg chg="mod">
          <ac:chgData name="Kristijan Vilibić" userId="321fe9ca-1e94-4f9a-b1fd-f70f05bd448e" providerId="ADAL" clId="{EF6A5BCA-6958-4684-83C3-DDF0A01F2A83}" dt="2025-03-05T09:03:22.115" v="106" actId="14100"/>
          <ac:picMkLst>
            <pc:docMk/>
            <pc:sldMk cId="2219373453" sldId="265"/>
            <ac:picMk id="2050" creationId="{6AFA8B0B-F77E-4AE8-976A-E69A5C723FCE}"/>
          </ac:picMkLst>
        </pc:picChg>
      </pc:sldChg>
      <pc:sldChg chg="modSp mod">
        <pc:chgData name="Kristijan Vilibić" userId="321fe9ca-1e94-4f9a-b1fd-f70f05bd448e" providerId="ADAL" clId="{EF6A5BCA-6958-4684-83C3-DDF0A01F2A83}" dt="2025-03-05T09:03:36.772" v="110" actId="1076"/>
        <pc:sldMkLst>
          <pc:docMk/>
          <pc:sldMk cId="3182952523" sldId="266"/>
        </pc:sldMkLst>
        <pc:spChg chg="mod">
          <ac:chgData name="Kristijan Vilibić" userId="321fe9ca-1e94-4f9a-b1fd-f70f05bd448e" providerId="ADAL" clId="{EF6A5BCA-6958-4684-83C3-DDF0A01F2A83}" dt="2025-03-05T09:03:36.772" v="110" actId="1076"/>
          <ac:spMkLst>
            <pc:docMk/>
            <pc:sldMk cId="3182952523" sldId="266"/>
            <ac:spMk id="2" creationId="{00000000-0000-0000-0000-000000000000}"/>
          </ac:spMkLst>
        </pc:spChg>
      </pc:sldChg>
      <pc:sldChg chg="modSp mod">
        <pc:chgData name="Kristijan Vilibić" userId="321fe9ca-1e94-4f9a-b1fd-f70f05bd448e" providerId="ADAL" clId="{EF6A5BCA-6958-4684-83C3-DDF0A01F2A83}" dt="2025-03-05T09:02:38.353" v="98" actId="20577"/>
        <pc:sldMkLst>
          <pc:docMk/>
          <pc:sldMk cId="1845817746" sldId="272"/>
        </pc:sldMkLst>
        <pc:spChg chg="mod">
          <ac:chgData name="Kristijan Vilibić" userId="321fe9ca-1e94-4f9a-b1fd-f70f05bd448e" providerId="ADAL" clId="{EF6A5BCA-6958-4684-83C3-DDF0A01F2A83}" dt="2025-03-05T09:02:38.353" v="98" actId="20577"/>
          <ac:spMkLst>
            <pc:docMk/>
            <pc:sldMk cId="1845817746" sldId="272"/>
            <ac:spMk id="3" creationId="{00000000-0000-0000-0000-000000000000}"/>
          </ac:spMkLst>
        </pc:spChg>
      </pc:sldChg>
      <pc:sldChg chg="modSp mod">
        <pc:chgData name="Kristijan Vilibić" userId="321fe9ca-1e94-4f9a-b1fd-f70f05bd448e" providerId="ADAL" clId="{EF6A5BCA-6958-4684-83C3-DDF0A01F2A83}" dt="2025-03-05T09:10:56.378" v="165" actId="20577"/>
        <pc:sldMkLst>
          <pc:docMk/>
          <pc:sldMk cId="464529839" sldId="273"/>
        </pc:sldMkLst>
        <pc:spChg chg="mod">
          <ac:chgData name="Kristijan Vilibić" userId="321fe9ca-1e94-4f9a-b1fd-f70f05bd448e" providerId="ADAL" clId="{EF6A5BCA-6958-4684-83C3-DDF0A01F2A83}" dt="2025-03-05T09:10:56.378" v="165" actId="20577"/>
          <ac:spMkLst>
            <pc:docMk/>
            <pc:sldMk cId="464529839" sldId="273"/>
            <ac:spMk id="3" creationId="{00000000-0000-0000-0000-000000000000}"/>
          </ac:spMkLst>
        </pc:spChg>
      </pc:sldChg>
      <pc:sldChg chg="modSp mod">
        <pc:chgData name="Kristijan Vilibić" userId="321fe9ca-1e94-4f9a-b1fd-f70f05bd448e" providerId="ADAL" clId="{EF6A5BCA-6958-4684-83C3-DDF0A01F2A83}" dt="2025-03-05T09:02:58.044" v="100" actId="1076"/>
        <pc:sldMkLst>
          <pc:docMk/>
          <pc:sldMk cId="1038045902" sldId="279"/>
        </pc:sldMkLst>
        <pc:spChg chg="mod">
          <ac:chgData name="Kristijan Vilibić" userId="321fe9ca-1e94-4f9a-b1fd-f70f05bd448e" providerId="ADAL" clId="{EF6A5BCA-6958-4684-83C3-DDF0A01F2A83}" dt="2025-03-05T09:02:58.044" v="100" actId="1076"/>
          <ac:spMkLst>
            <pc:docMk/>
            <pc:sldMk cId="1038045902" sldId="279"/>
            <ac:spMk id="2" creationId="{00000000-0000-0000-0000-000000000000}"/>
          </ac:spMkLst>
        </pc:spChg>
      </pc:sldChg>
    </pc:docChg>
  </pc:docChgLst>
  <pc:docChgLst>
    <pc:chgData name="Zvonko Sigmund" userId="b2bc13e8-66d4-4ebc-a238-999ba60d6265" providerId="ADAL" clId="{D3849F5E-803E-425D-B462-C200E7038D36}"/>
    <pc:docChg chg="modSld">
      <pc:chgData name="Zvonko Sigmund" userId="b2bc13e8-66d4-4ebc-a238-999ba60d6265" providerId="ADAL" clId="{D3849F5E-803E-425D-B462-C200E7038D36}" dt="2024-02-28T11:07:44.979" v="11"/>
      <pc:docMkLst>
        <pc:docMk/>
      </pc:docMkLst>
      <pc:sldChg chg="modSp mod">
        <pc:chgData name="Zvonko Sigmund" userId="b2bc13e8-66d4-4ebc-a238-999ba60d6265" providerId="ADAL" clId="{D3849F5E-803E-425D-B462-C200E7038D36}" dt="2024-02-28T09:58:36.665" v="9" actId="20577"/>
        <pc:sldMkLst>
          <pc:docMk/>
          <pc:sldMk cId="4052048539" sldId="260"/>
        </pc:sldMkLst>
      </pc:sldChg>
      <pc:sldChg chg="modSp mod">
        <pc:chgData name="Zvonko Sigmund" userId="b2bc13e8-66d4-4ebc-a238-999ba60d6265" providerId="ADAL" clId="{D3849F5E-803E-425D-B462-C200E7038D36}" dt="2024-02-28T11:07:44.979" v="11"/>
        <pc:sldMkLst>
          <pc:docMk/>
          <pc:sldMk cId="636742840" sldId="269"/>
        </pc:sldMkLst>
      </pc:sldChg>
      <pc:sldChg chg="modSp mod">
        <pc:chgData name="Zvonko Sigmund" userId="b2bc13e8-66d4-4ebc-a238-999ba60d6265" providerId="ADAL" clId="{D3849F5E-803E-425D-B462-C200E7038D36}" dt="2024-02-28T09:57:59.847" v="0"/>
        <pc:sldMkLst>
          <pc:docMk/>
          <pc:sldMk cId="464529839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2C3D106-561C-40F9-BDC9-66A6A026B692}" type="datetimeFigureOut">
              <a:rPr lang="hr-HR" smtClean="0"/>
              <a:t>5.3.2025.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A5CD29D-AACD-4167-A0C6-6C5430E5392A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D106-561C-40F9-BDC9-66A6A026B692}" type="datetimeFigureOut">
              <a:rPr lang="hr-HR" smtClean="0"/>
              <a:t>5.3.2025.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D29D-AACD-4167-A0C6-6C5430E5392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D106-561C-40F9-BDC9-66A6A026B692}" type="datetimeFigureOut">
              <a:rPr lang="hr-HR" smtClean="0"/>
              <a:t>5.3.2025.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D29D-AACD-4167-A0C6-6C5430E5392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2C3D106-561C-40F9-BDC9-66A6A026B692}" type="datetimeFigureOut">
              <a:rPr lang="hr-HR" smtClean="0"/>
              <a:t>5.3.2025.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A5CD29D-AACD-4167-A0C6-6C5430E5392A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2C3D106-561C-40F9-BDC9-66A6A026B692}" type="datetimeFigureOut">
              <a:rPr lang="hr-HR" smtClean="0"/>
              <a:t>5.3.2025.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A5CD29D-AACD-4167-A0C6-6C5430E5392A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D106-561C-40F9-BDC9-66A6A026B692}" type="datetimeFigureOut">
              <a:rPr lang="hr-HR" smtClean="0"/>
              <a:t>5.3.2025.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D29D-AACD-4167-A0C6-6C5430E5392A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D106-561C-40F9-BDC9-66A6A026B692}" type="datetimeFigureOut">
              <a:rPr lang="hr-HR" smtClean="0"/>
              <a:t>5.3.2025.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D29D-AACD-4167-A0C6-6C5430E5392A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C3D106-561C-40F9-BDC9-66A6A026B692}" type="datetimeFigureOut">
              <a:rPr lang="hr-HR" smtClean="0"/>
              <a:t>5.3.2025.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5CD29D-AACD-4167-A0C6-6C5430E5392A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D106-561C-40F9-BDC9-66A6A026B692}" type="datetimeFigureOut">
              <a:rPr lang="hr-HR" smtClean="0"/>
              <a:t>5.3.2025.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D29D-AACD-4167-A0C6-6C5430E5392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2C3D106-561C-40F9-BDC9-66A6A026B692}" type="datetimeFigureOut">
              <a:rPr lang="hr-HR" smtClean="0"/>
              <a:t>5.3.2025.</a:t>
            </a:fld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A5CD29D-AACD-4167-A0C6-6C5430E5392A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C3D106-561C-40F9-BDC9-66A6A026B692}" type="datetimeFigureOut">
              <a:rPr lang="hr-HR" smtClean="0"/>
              <a:t>5.3.2025.</a:t>
            </a:fld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5CD29D-AACD-4167-A0C6-6C5430E5392A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C3D106-561C-40F9-BDC9-66A6A026B692}" type="datetimeFigureOut">
              <a:rPr lang="hr-HR" smtClean="0"/>
              <a:t>5.3.2025.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A5CD29D-AACD-4167-A0C6-6C5430E5392A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ad.unizg.hr/predmet/ternas_b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ad.unizg.hr/predmet/ternas_b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grad.unizg.hr/ck/studenti/strucna_praksa?@=2ay8e#news_8112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orkers in this field are the least likely to have health ...">
            <a:extLst>
              <a:ext uri="{FF2B5EF4-FFF2-40B4-BE49-F238E27FC236}">
                <a16:creationId xmlns:a16="http://schemas.microsoft.com/office/drawing/2014/main" id="{1821A20C-BAAC-40B8-B3C0-EBE1788A12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476672"/>
            <a:ext cx="6172200" cy="958258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r>
              <a:rPr lang="hr-HR" sz="4800" dirty="0">
                <a:solidFill>
                  <a:srgbClr val="FF0000"/>
                </a:solidFill>
              </a:rPr>
              <a:t>Terenska nastava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5384" y="4837176"/>
            <a:ext cx="4753680" cy="1810512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Izvođači:</a:t>
            </a:r>
          </a:p>
          <a:p>
            <a:r>
              <a:rPr lang="hr-HR" dirty="0">
                <a:solidFill>
                  <a:schemeClr val="bg1"/>
                </a:solidFill>
              </a:rPr>
              <a:t>prof. dr. sc. Ivica Završki</a:t>
            </a:r>
          </a:p>
          <a:p>
            <a:r>
              <a:rPr lang="hr-HR" dirty="0">
                <a:solidFill>
                  <a:schemeClr val="bg1"/>
                </a:solidFill>
              </a:rPr>
              <a:t>izv. prof. dr. sc. Zvonko Sigmund</a:t>
            </a:r>
          </a:p>
          <a:p>
            <a:r>
              <a:rPr lang="hr-HR" dirty="0">
                <a:solidFill>
                  <a:schemeClr val="bg1"/>
                </a:solidFill>
              </a:rPr>
              <a:t>doc. dr. sc. </a:t>
            </a:r>
            <a:r>
              <a:rPr lang="en-US" dirty="0">
                <a:solidFill>
                  <a:schemeClr val="bg1"/>
                </a:solidFill>
              </a:rPr>
              <a:t>Matej Mihić</a:t>
            </a:r>
            <a:endParaRPr lang="hr-HR" dirty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</a:rPr>
              <a:t>Kristijan Vilibić, </a:t>
            </a:r>
            <a:r>
              <a:rPr lang="hr-HR" dirty="0" err="1">
                <a:solidFill>
                  <a:schemeClr val="bg1"/>
                </a:solidFill>
              </a:rPr>
              <a:t>univ</a:t>
            </a:r>
            <a:r>
              <a:rPr lang="hr-HR" dirty="0">
                <a:solidFill>
                  <a:schemeClr val="bg1"/>
                </a:solidFill>
              </a:rPr>
              <a:t>. mag. ing. </a:t>
            </a:r>
            <a:r>
              <a:rPr lang="hr-HR" dirty="0" err="1">
                <a:solidFill>
                  <a:schemeClr val="bg1"/>
                </a:solidFill>
              </a:rPr>
              <a:t>aedif</a:t>
            </a:r>
            <a:r>
              <a:rPr lang="hr-HR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369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0220AB-97CB-49D0-B5BD-0C0AA3033A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0" y="71437"/>
            <a:ext cx="5628879" cy="42216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" y="612080"/>
            <a:ext cx="4330824" cy="1570186"/>
          </a:xfrm>
        </p:spPr>
        <p:txBody>
          <a:bodyPr>
            <a:normAutofit/>
          </a:bodyPr>
          <a:lstStyle/>
          <a:p>
            <a:r>
              <a:rPr lang="hr-HR" dirty="0"/>
              <a:t>Radovi na vodogradnjama</a:t>
            </a:r>
            <a:br>
              <a:rPr lang="hr-HR" dirty="0"/>
            </a:br>
            <a:endParaRPr lang="hr-H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FF738A-838B-4193-BE27-2A30B28E4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43477"/>
            <a:ext cx="5310361" cy="35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52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Organizacija nastave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/>
              <a:t>Dolazak na gradilište</a:t>
            </a:r>
          </a:p>
          <a:p>
            <a:endParaRPr lang="hr-HR"/>
          </a:p>
          <a:p>
            <a:pPr lvl="1"/>
            <a:r>
              <a:rPr lang="hr-HR"/>
              <a:t>Vlastiti aranžman</a:t>
            </a:r>
          </a:p>
          <a:p>
            <a:pPr lvl="2"/>
            <a:r>
              <a:rPr lang="hr-HR"/>
              <a:t>Ako je gradilište na dometu javnog prijevoza</a:t>
            </a:r>
          </a:p>
          <a:p>
            <a:pPr lvl="2"/>
            <a:endParaRPr lang="hr-HR"/>
          </a:p>
          <a:p>
            <a:pPr lvl="1"/>
            <a:r>
              <a:rPr lang="hr-HR"/>
              <a:t>Autobusi (organizacija)</a:t>
            </a:r>
          </a:p>
          <a:p>
            <a:pPr lvl="2"/>
            <a:r>
              <a:rPr lang="hr-HR"/>
              <a:t>Ako je gradilište izvan dometa javnog prijevoza</a:t>
            </a:r>
          </a:p>
          <a:p>
            <a:pPr lvl="2"/>
            <a:endParaRPr lang="hr-HR"/>
          </a:p>
          <a:p>
            <a:pPr lvl="2"/>
            <a:endParaRPr lang="hr-HR"/>
          </a:p>
          <a:p>
            <a:r>
              <a:rPr lang="hr-HR" b="1"/>
              <a:t>POHAĐANJE NASTAVE </a:t>
            </a:r>
            <a:r>
              <a:rPr lang="hr-HR" b="1">
                <a:solidFill>
                  <a:srgbClr val="FF0000"/>
                </a:solidFill>
              </a:rPr>
              <a:t>OBAVEZNO</a:t>
            </a:r>
            <a:r>
              <a:rPr lang="hr-HR" b="1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08477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Organizacija nastave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Podjela po grupama</a:t>
            </a:r>
          </a:p>
          <a:p>
            <a:endParaRPr lang="hr-HR" dirty="0"/>
          </a:p>
          <a:p>
            <a:pPr lvl="1"/>
            <a:r>
              <a:rPr lang="hr-HR" dirty="0"/>
              <a:t>Grupe 1. – 4.</a:t>
            </a:r>
          </a:p>
          <a:p>
            <a:pPr lvl="2"/>
            <a:r>
              <a:rPr lang="hr-HR" dirty="0">
                <a:solidFill>
                  <a:srgbClr val="FF0000"/>
                </a:solidFill>
              </a:rPr>
              <a:t>Grupa 1 </a:t>
            </a:r>
            <a:r>
              <a:rPr lang="hr-HR" dirty="0"/>
              <a:t>od </a:t>
            </a:r>
            <a:r>
              <a:rPr lang="hr-HR" dirty="0" err="1"/>
              <a:t>Ajduk</a:t>
            </a:r>
            <a:r>
              <a:rPr lang="hr-HR" dirty="0"/>
              <a:t> do </a:t>
            </a:r>
            <a:r>
              <a:rPr lang="hr-HR" dirty="0" err="1"/>
              <a:t>Gašparović</a:t>
            </a:r>
            <a:endParaRPr lang="hr-HR" dirty="0"/>
          </a:p>
          <a:p>
            <a:pPr lvl="2"/>
            <a:r>
              <a:rPr lang="hr-HR" dirty="0">
                <a:solidFill>
                  <a:srgbClr val="FF0000"/>
                </a:solidFill>
              </a:rPr>
              <a:t>Grupa 2 </a:t>
            </a:r>
            <a:r>
              <a:rPr lang="hr-HR" dirty="0"/>
              <a:t>od </a:t>
            </a:r>
            <a:r>
              <a:rPr lang="hr-HR" dirty="0" err="1"/>
              <a:t>Goršić</a:t>
            </a:r>
            <a:r>
              <a:rPr lang="hr-HR" dirty="0"/>
              <a:t> do </a:t>
            </a:r>
            <a:r>
              <a:rPr lang="hr-HR" dirty="0" err="1"/>
              <a:t>Maradin</a:t>
            </a:r>
            <a:endParaRPr lang="hr-HR" dirty="0"/>
          </a:p>
          <a:p>
            <a:pPr lvl="2"/>
            <a:r>
              <a:rPr lang="hr-HR" dirty="0">
                <a:solidFill>
                  <a:srgbClr val="FF0000"/>
                </a:solidFill>
              </a:rPr>
              <a:t>Grupa 3 </a:t>
            </a:r>
            <a:r>
              <a:rPr lang="hr-HR" dirty="0"/>
              <a:t>od Markota do </a:t>
            </a:r>
            <a:r>
              <a:rPr lang="hr-HR" dirty="0" err="1"/>
              <a:t>Ruklin</a:t>
            </a:r>
            <a:endParaRPr lang="hr-HR" dirty="0"/>
          </a:p>
          <a:p>
            <a:pPr lvl="2"/>
            <a:r>
              <a:rPr lang="hr-HR" dirty="0">
                <a:solidFill>
                  <a:srgbClr val="FF0000"/>
                </a:solidFill>
              </a:rPr>
              <a:t>Grupa 4 </a:t>
            </a:r>
            <a:r>
              <a:rPr lang="hr-HR" dirty="0"/>
              <a:t>od Ruso do </a:t>
            </a:r>
            <a:r>
              <a:rPr lang="hr-HR" dirty="0" err="1"/>
              <a:t>Žorić</a:t>
            </a:r>
            <a:endParaRPr lang="hr-HR" dirty="0"/>
          </a:p>
          <a:p>
            <a:pPr lvl="1"/>
            <a:endParaRPr lang="hr-HR" dirty="0"/>
          </a:p>
          <a:p>
            <a:pPr lvl="1"/>
            <a:r>
              <a:rPr lang="hr-HR" dirty="0"/>
              <a:t>Raspored po grupama pronaći na:</a:t>
            </a:r>
          </a:p>
          <a:p>
            <a:pPr lvl="2"/>
            <a:r>
              <a:rPr lang="hr-HR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https://www.grad.unizg.hr/predmet/ternas_b</a:t>
            </a:r>
            <a:endParaRPr lang="hr-HR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529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Organizacija nastave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Održavanje nastave</a:t>
            </a:r>
          </a:p>
          <a:p>
            <a:pPr lvl="1"/>
            <a:endParaRPr lang="hr-HR" dirty="0"/>
          </a:p>
          <a:p>
            <a:pPr lvl="1"/>
            <a:r>
              <a:rPr lang="hr-HR"/>
              <a:t>Četvrtak </a:t>
            </a:r>
            <a:r>
              <a:rPr lang="hr-HR" dirty="0"/>
              <a:t>od 13 do 16 sati</a:t>
            </a:r>
          </a:p>
          <a:p>
            <a:pPr lvl="1"/>
            <a:endParaRPr lang="hr-HR" dirty="0"/>
          </a:p>
          <a:p>
            <a:pPr lvl="1"/>
            <a:r>
              <a:rPr lang="hr-HR" dirty="0"/>
              <a:t>Svaka grupa posjećuje </a:t>
            </a:r>
            <a:r>
              <a:rPr lang="hr-HR" dirty="0">
                <a:solidFill>
                  <a:srgbClr val="FF0000"/>
                </a:solidFill>
              </a:rPr>
              <a:t>najmanje 5 gradilišta</a:t>
            </a:r>
          </a:p>
          <a:p>
            <a:pPr lvl="1"/>
            <a:endParaRPr lang="hr-HR" dirty="0"/>
          </a:p>
          <a:p>
            <a:pPr lvl="1"/>
            <a:r>
              <a:rPr lang="hr-HR" dirty="0"/>
              <a:t>Evidencija pohađanja putem predanih seminara</a:t>
            </a:r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52048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Organizacija nastave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/>
              <a:t>Obavijesti o održavanju nastave</a:t>
            </a:r>
          </a:p>
          <a:p>
            <a:endParaRPr lang="hr-HR"/>
          </a:p>
          <a:p>
            <a:pPr lvl="1"/>
            <a:r>
              <a:rPr lang="hr-HR"/>
              <a:t>Ažuriraju se svaki tjedan</a:t>
            </a:r>
          </a:p>
          <a:p>
            <a:pPr lvl="1"/>
            <a:r>
              <a:rPr lang="hr-HR"/>
              <a:t>Najkasnije dan prije Terenske Nastave</a:t>
            </a:r>
          </a:p>
          <a:p>
            <a:pPr lvl="1"/>
            <a:endParaRPr lang="hr-HR"/>
          </a:p>
          <a:p>
            <a:pPr lvl="1"/>
            <a:r>
              <a:rPr lang="hr-HR"/>
              <a:t>Pratiti </a:t>
            </a:r>
          </a:p>
          <a:p>
            <a:pPr lvl="2"/>
            <a:r>
              <a:rPr lang="hr-HR" u="sng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https://www.grad.unizg.hr/predmet/ternas_b</a:t>
            </a:r>
            <a:endParaRPr lang="hr-HR" u="sng">
              <a:solidFill>
                <a:srgbClr val="FF0000"/>
              </a:solidFill>
            </a:endParaRPr>
          </a:p>
          <a:p>
            <a:pPr lvl="2"/>
            <a:endParaRPr lang="hr-HR" b="1">
              <a:solidFill>
                <a:srgbClr val="FF0000"/>
              </a:solidFill>
            </a:endParaRPr>
          </a:p>
          <a:p>
            <a:pPr lvl="2"/>
            <a:r>
              <a:rPr lang="hr-HR" b="1">
                <a:solidFill>
                  <a:srgbClr val="FF0000"/>
                </a:solidFill>
              </a:rPr>
              <a:t>Terenska nastava</a:t>
            </a:r>
          </a:p>
        </p:txBody>
      </p:sp>
    </p:spTree>
    <p:extLst>
      <p:ext uri="{BB962C8B-B14F-4D97-AF65-F5344CB8AC3E}">
        <p14:creationId xmlns:p14="http://schemas.microsoft.com/office/powerpoint/2010/main" val="2775979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Što</a:t>
            </a:r>
            <a:r>
              <a:rPr lang="en-US"/>
              <a:t> seminar </a:t>
            </a:r>
            <a:r>
              <a:rPr lang="en-US" err="1"/>
              <a:t>treba</a:t>
            </a:r>
            <a:r>
              <a:rPr lang="en-US"/>
              <a:t> </a:t>
            </a:r>
            <a:r>
              <a:rPr lang="en-US" err="1"/>
              <a:t>sadržavati</a:t>
            </a:r>
            <a:r>
              <a:rPr lang="en-US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/>
              <a:t>1. </a:t>
            </a:r>
            <a:r>
              <a:rPr lang="en-US" err="1"/>
              <a:t>Tehnički</a:t>
            </a:r>
            <a:r>
              <a:rPr lang="en-US"/>
              <a:t> </a:t>
            </a:r>
            <a:r>
              <a:rPr lang="en-US" err="1"/>
              <a:t>opis</a:t>
            </a:r>
            <a:endParaRPr lang="en-US"/>
          </a:p>
          <a:p>
            <a:pPr lvl="1"/>
            <a:r>
              <a:rPr lang="en-US" err="1"/>
              <a:t>Mjesto</a:t>
            </a:r>
            <a:r>
              <a:rPr lang="en-US"/>
              <a:t> </a:t>
            </a:r>
            <a:r>
              <a:rPr lang="en-US" err="1"/>
              <a:t>posjeta</a:t>
            </a:r>
            <a:r>
              <a:rPr lang="en-US"/>
              <a:t> </a:t>
            </a:r>
          </a:p>
          <a:p>
            <a:pPr lvl="2"/>
            <a:r>
              <a:rPr lang="en-US"/>
              <a:t>(</a:t>
            </a:r>
            <a:r>
              <a:rPr lang="en-US" err="1"/>
              <a:t>lokacija</a:t>
            </a:r>
            <a:r>
              <a:rPr lang="en-US"/>
              <a:t>, </a:t>
            </a:r>
            <a:r>
              <a:rPr lang="en-US" err="1"/>
              <a:t>izvođač</a:t>
            </a:r>
            <a:r>
              <a:rPr lang="en-US"/>
              <a:t>)</a:t>
            </a:r>
          </a:p>
          <a:p>
            <a:pPr lvl="2"/>
            <a:endParaRPr lang="en-US"/>
          </a:p>
          <a:p>
            <a:pPr lvl="1"/>
            <a:r>
              <a:rPr lang="en-US" err="1"/>
              <a:t>Vrsta</a:t>
            </a:r>
            <a:r>
              <a:rPr lang="en-US"/>
              <a:t> </a:t>
            </a:r>
            <a:r>
              <a:rPr lang="en-US" err="1"/>
              <a:t>građevine</a:t>
            </a:r>
            <a:r>
              <a:rPr lang="en-US"/>
              <a:t> </a:t>
            </a:r>
            <a:r>
              <a:rPr lang="en-US" err="1"/>
              <a:t>ili</a:t>
            </a:r>
            <a:r>
              <a:rPr lang="en-US"/>
              <a:t> </a:t>
            </a:r>
            <a:r>
              <a:rPr lang="en-US" err="1"/>
              <a:t>radova</a:t>
            </a:r>
            <a:r>
              <a:rPr lang="en-US"/>
              <a:t> </a:t>
            </a:r>
            <a:r>
              <a:rPr lang="en-US" err="1"/>
              <a:t>koji</a:t>
            </a:r>
            <a:r>
              <a:rPr lang="en-US"/>
              <a:t> se </a:t>
            </a:r>
            <a:r>
              <a:rPr lang="en-US" err="1"/>
              <a:t>provode</a:t>
            </a:r>
            <a:endParaRPr lang="en-US"/>
          </a:p>
          <a:p>
            <a:pPr lvl="2"/>
            <a:r>
              <a:rPr lang="en-US" err="1"/>
              <a:t>što</a:t>
            </a:r>
            <a:r>
              <a:rPr lang="en-US"/>
              <a:t> se je </a:t>
            </a:r>
            <a:r>
              <a:rPr lang="en-US" err="1"/>
              <a:t>namjena</a:t>
            </a:r>
            <a:r>
              <a:rPr lang="en-US"/>
              <a:t> </a:t>
            </a:r>
            <a:r>
              <a:rPr lang="en-US" err="1"/>
              <a:t>proizvodnog</a:t>
            </a:r>
            <a:r>
              <a:rPr lang="en-US"/>
              <a:t> </a:t>
            </a:r>
            <a:r>
              <a:rPr lang="en-US" err="1"/>
              <a:t>pogona</a:t>
            </a:r>
            <a:r>
              <a:rPr lang="en-US"/>
              <a:t>, </a:t>
            </a:r>
            <a:r>
              <a:rPr lang="en-US" err="1"/>
              <a:t>odnosno</a:t>
            </a:r>
            <a:r>
              <a:rPr lang="en-US"/>
              <a:t> </a:t>
            </a:r>
            <a:r>
              <a:rPr lang="en-US" err="1"/>
              <a:t>što</a:t>
            </a:r>
            <a:r>
              <a:rPr lang="en-US"/>
              <a:t> se </a:t>
            </a:r>
            <a:r>
              <a:rPr lang="en-US" err="1"/>
              <a:t>izvodi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gradilištu</a:t>
            </a:r>
            <a:r>
              <a:rPr lang="en-US"/>
              <a:t>?</a:t>
            </a:r>
          </a:p>
          <a:p>
            <a:pPr lvl="2"/>
            <a:r>
              <a:rPr lang="en-US" err="1"/>
              <a:t>koji</a:t>
            </a:r>
            <a:r>
              <a:rPr lang="en-US"/>
              <a:t> </a:t>
            </a:r>
            <a:r>
              <a:rPr lang="en-US" err="1"/>
              <a:t>radovi</a:t>
            </a:r>
            <a:r>
              <a:rPr lang="en-US"/>
              <a:t> se </a:t>
            </a:r>
            <a:r>
              <a:rPr lang="en-US" err="1"/>
              <a:t>izvode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mjestu</a:t>
            </a:r>
            <a:r>
              <a:rPr lang="en-US"/>
              <a:t> </a:t>
            </a:r>
            <a:r>
              <a:rPr lang="en-US" err="1"/>
              <a:t>posjeta</a:t>
            </a:r>
            <a:r>
              <a:rPr lang="en-US"/>
              <a:t>?</a:t>
            </a:r>
          </a:p>
          <a:p>
            <a:pPr lvl="2"/>
            <a:r>
              <a:rPr lang="en-US"/>
              <a:t>u </a:t>
            </a:r>
            <a:r>
              <a:rPr lang="en-US" err="1"/>
              <a:t>kojoj</a:t>
            </a:r>
            <a:r>
              <a:rPr lang="en-US"/>
              <a:t> </a:t>
            </a:r>
            <a:r>
              <a:rPr lang="en-US" err="1"/>
              <a:t>fazi</a:t>
            </a:r>
            <a:r>
              <a:rPr lang="en-US"/>
              <a:t> </a:t>
            </a:r>
            <a:r>
              <a:rPr lang="en-US" err="1"/>
              <a:t>izvođenja</a:t>
            </a:r>
            <a:r>
              <a:rPr lang="en-US"/>
              <a:t> </a:t>
            </a:r>
            <a:r>
              <a:rPr lang="en-US" err="1"/>
              <a:t>radova</a:t>
            </a:r>
            <a:r>
              <a:rPr lang="en-US"/>
              <a:t> je </a:t>
            </a:r>
            <a:r>
              <a:rPr lang="en-US" err="1"/>
              <a:t>gradilište</a:t>
            </a:r>
            <a:r>
              <a:rPr lang="en-US"/>
              <a:t>?</a:t>
            </a:r>
          </a:p>
          <a:p>
            <a:pPr lvl="2"/>
            <a:endParaRPr lang="en-US"/>
          </a:p>
          <a:p>
            <a:pPr lvl="1"/>
            <a:r>
              <a:rPr lang="hr-HR"/>
              <a:t>O</a:t>
            </a:r>
            <a:r>
              <a:rPr lang="en-US" err="1"/>
              <a:t>pis</a:t>
            </a:r>
            <a:r>
              <a:rPr lang="en-US"/>
              <a:t> </a:t>
            </a:r>
            <a:r>
              <a:rPr lang="en-US" err="1"/>
              <a:t>građevine</a:t>
            </a:r>
            <a:r>
              <a:rPr lang="en-US"/>
              <a:t> </a:t>
            </a:r>
            <a:r>
              <a:rPr lang="en-US" err="1"/>
              <a:t>ili</a:t>
            </a:r>
            <a:r>
              <a:rPr lang="en-US"/>
              <a:t> </a:t>
            </a:r>
            <a:r>
              <a:rPr lang="en-US" err="1"/>
              <a:t>radilišta</a:t>
            </a:r>
            <a:r>
              <a:rPr lang="en-US"/>
              <a:t> </a:t>
            </a:r>
            <a:r>
              <a:rPr lang="en-US" err="1"/>
              <a:t>koje</a:t>
            </a:r>
            <a:r>
              <a:rPr lang="en-US"/>
              <a:t> je </a:t>
            </a:r>
            <a:r>
              <a:rPr lang="en-US" err="1"/>
              <a:t>posjećeno</a:t>
            </a:r>
            <a:endParaRPr lang="en-US"/>
          </a:p>
          <a:p>
            <a:pPr lvl="2"/>
            <a:r>
              <a:rPr lang="en-US" err="1"/>
              <a:t>organizacija</a:t>
            </a:r>
            <a:r>
              <a:rPr lang="en-US"/>
              <a:t> </a:t>
            </a:r>
            <a:r>
              <a:rPr lang="en-US" err="1"/>
              <a:t>gradilišta</a:t>
            </a:r>
            <a:r>
              <a:rPr lang="en-US"/>
              <a:t> (</a:t>
            </a:r>
            <a:r>
              <a:rPr lang="en-US" err="1"/>
              <a:t>odlagalište</a:t>
            </a:r>
            <a:r>
              <a:rPr lang="en-US"/>
              <a:t> </a:t>
            </a:r>
            <a:r>
              <a:rPr lang="en-US" err="1"/>
              <a:t>otpada</a:t>
            </a:r>
            <a:r>
              <a:rPr lang="en-US"/>
              <a:t>/</a:t>
            </a:r>
            <a:r>
              <a:rPr lang="en-US" err="1"/>
              <a:t>materijala</a:t>
            </a:r>
            <a:r>
              <a:rPr lang="en-US"/>
              <a:t>; </a:t>
            </a:r>
            <a:r>
              <a:rPr lang="en-US" err="1"/>
              <a:t>unutarnji</a:t>
            </a:r>
            <a:r>
              <a:rPr lang="en-US"/>
              <a:t> transport) </a:t>
            </a:r>
          </a:p>
          <a:p>
            <a:pPr lvl="2"/>
            <a:r>
              <a:rPr lang="en-US" err="1"/>
              <a:t>organizacija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raspored</a:t>
            </a:r>
            <a:r>
              <a:rPr lang="en-US"/>
              <a:t> </a:t>
            </a:r>
            <a:r>
              <a:rPr lang="en-US" err="1"/>
              <a:t>objekta</a:t>
            </a:r>
            <a:r>
              <a:rPr lang="en-US"/>
              <a:t> </a:t>
            </a:r>
            <a:r>
              <a:rPr lang="en-US" err="1"/>
              <a:t>koji</a:t>
            </a:r>
            <a:r>
              <a:rPr lang="en-US"/>
              <a:t> se </a:t>
            </a:r>
            <a:r>
              <a:rPr lang="en-US" err="1"/>
              <a:t>izvodi</a:t>
            </a:r>
            <a:r>
              <a:rPr lang="en-US"/>
              <a:t> (</a:t>
            </a:r>
            <a:r>
              <a:rPr lang="en-US" err="1"/>
              <a:t>razvedenost</a:t>
            </a:r>
            <a:r>
              <a:rPr lang="en-US"/>
              <a:t> </a:t>
            </a:r>
            <a:r>
              <a:rPr lang="en-US" err="1"/>
              <a:t>građevine</a:t>
            </a:r>
            <a:r>
              <a:rPr lang="en-US"/>
              <a:t>; </a:t>
            </a:r>
            <a:r>
              <a:rPr lang="en-US" err="1"/>
              <a:t>krajnji</a:t>
            </a:r>
            <a:r>
              <a:rPr lang="en-US"/>
              <a:t> </a:t>
            </a:r>
            <a:r>
              <a:rPr lang="en-US" err="1"/>
              <a:t>očekivani</a:t>
            </a:r>
            <a:r>
              <a:rPr lang="en-US"/>
              <a:t> </a:t>
            </a:r>
            <a:r>
              <a:rPr lang="en-US" err="1"/>
              <a:t>izgled</a:t>
            </a:r>
            <a:r>
              <a:rPr lang="en-US"/>
              <a:t>; </a:t>
            </a:r>
            <a:r>
              <a:rPr lang="en-US" err="1"/>
              <a:t>faza</a:t>
            </a:r>
            <a:r>
              <a:rPr lang="en-US"/>
              <a:t> </a:t>
            </a:r>
            <a:r>
              <a:rPr lang="en-US" err="1"/>
              <a:t>gradnje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85325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Što</a:t>
            </a:r>
            <a:r>
              <a:rPr lang="en-US"/>
              <a:t> seminar </a:t>
            </a:r>
            <a:r>
              <a:rPr lang="en-US" err="1"/>
              <a:t>treba</a:t>
            </a:r>
            <a:r>
              <a:rPr lang="en-US"/>
              <a:t> </a:t>
            </a:r>
            <a:r>
              <a:rPr lang="en-US" err="1"/>
              <a:t>sadržavati</a:t>
            </a:r>
            <a:r>
              <a:rPr lang="en-US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2. </a:t>
            </a:r>
            <a:r>
              <a:rPr lang="hr-HR"/>
              <a:t>Tehnološki postupci rada</a:t>
            </a:r>
            <a:endParaRPr lang="en-US"/>
          </a:p>
          <a:p>
            <a:pPr lvl="1"/>
            <a:r>
              <a:rPr lang="en-US"/>
              <a:t>R</a:t>
            </a:r>
            <a:r>
              <a:rPr lang="hr-HR" err="1"/>
              <a:t>adovi</a:t>
            </a:r>
            <a:r>
              <a:rPr lang="hr-HR"/>
              <a:t> koji su prikazani</a:t>
            </a:r>
            <a:endParaRPr lang="en-US" sz="1700"/>
          </a:p>
          <a:p>
            <a:pPr lvl="2"/>
            <a:r>
              <a:rPr lang="en-US"/>
              <a:t>š</a:t>
            </a:r>
            <a:r>
              <a:rPr lang="hr-HR"/>
              <a:t>to se sve radi?</a:t>
            </a:r>
            <a:endParaRPr lang="en-US" sz="1700"/>
          </a:p>
          <a:p>
            <a:pPr lvl="2"/>
            <a:r>
              <a:rPr lang="en-US"/>
              <a:t>k</a:t>
            </a:r>
            <a:r>
              <a:rPr lang="hr-HR" err="1"/>
              <a:t>oji</a:t>
            </a:r>
            <a:r>
              <a:rPr lang="hr-HR"/>
              <a:t> su postupci/radovi objašnjeni?</a:t>
            </a:r>
            <a:endParaRPr lang="en-US" sz="1700"/>
          </a:p>
          <a:p>
            <a:pPr lvl="2"/>
            <a:r>
              <a:rPr lang="en-US"/>
              <a:t>p</a:t>
            </a:r>
            <a:r>
              <a:rPr lang="hr-HR" err="1"/>
              <a:t>ozitivne</a:t>
            </a:r>
            <a:r>
              <a:rPr lang="hr-HR"/>
              <a:t>/negativne uočene pojedinosti gradilišta?</a:t>
            </a:r>
            <a:endParaRPr lang="en-US" sz="1700"/>
          </a:p>
          <a:p>
            <a:pPr lvl="1"/>
            <a:r>
              <a:rPr lang="en-US"/>
              <a:t>P</a:t>
            </a:r>
            <a:r>
              <a:rPr lang="hr-HR" err="1"/>
              <a:t>ostupak</a:t>
            </a:r>
            <a:r>
              <a:rPr lang="hr-HR"/>
              <a:t> provođenja radova</a:t>
            </a:r>
            <a:endParaRPr lang="en-US" sz="1700"/>
          </a:p>
          <a:p>
            <a:pPr lvl="2"/>
            <a:r>
              <a:rPr lang="en-US"/>
              <a:t>o</a:t>
            </a:r>
            <a:r>
              <a:rPr lang="hr-HR"/>
              <a:t>d objašnjenih postupaka/radova objasnite najmanje 2 postupka izvedbe radova (tehnološka postupka). </a:t>
            </a:r>
            <a:endParaRPr lang="en-US"/>
          </a:p>
          <a:p>
            <a:pPr lvl="2"/>
            <a:r>
              <a:rPr lang="en-US"/>
              <a:t>p</a:t>
            </a:r>
            <a:r>
              <a:rPr lang="hr-HR" err="1"/>
              <a:t>rikažite</a:t>
            </a:r>
            <a:r>
              <a:rPr lang="hr-HR"/>
              <a:t> dijagrame toka.</a:t>
            </a:r>
            <a:endParaRPr lang="en-US" sz="1700"/>
          </a:p>
          <a:p>
            <a:pPr lvl="1"/>
            <a:r>
              <a:rPr lang="en-US"/>
              <a:t>S</a:t>
            </a:r>
            <a:r>
              <a:rPr lang="hr-HR" err="1"/>
              <a:t>pecifičnosti</a:t>
            </a:r>
            <a:r>
              <a:rPr lang="hr-HR"/>
              <a:t> građevine i radova koji su prikazani</a:t>
            </a:r>
            <a:endParaRPr lang="en-US" sz="1700"/>
          </a:p>
          <a:p>
            <a:pPr lvl="2"/>
            <a:r>
              <a:rPr lang="en-US"/>
              <a:t>š</a:t>
            </a:r>
            <a:r>
              <a:rPr lang="hr-HR"/>
              <a:t>to je na ovoj građevini specifično?</a:t>
            </a:r>
            <a:endParaRPr lang="en-US" sz="1700"/>
          </a:p>
          <a:p>
            <a:pPr lvl="2"/>
            <a:r>
              <a:rPr lang="en-US"/>
              <a:t>š</a:t>
            </a:r>
            <a:r>
              <a:rPr lang="hr-HR"/>
              <a:t>to je na ovom gradilištu istaknuto kao bitno?</a:t>
            </a: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364591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Što</a:t>
            </a:r>
            <a:r>
              <a:rPr lang="en-US"/>
              <a:t> seminar </a:t>
            </a:r>
            <a:r>
              <a:rPr lang="en-US" err="1"/>
              <a:t>treba</a:t>
            </a:r>
            <a:r>
              <a:rPr lang="en-US"/>
              <a:t> </a:t>
            </a:r>
            <a:r>
              <a:rPr lang="en-US" err="1"/>
              <a:t>sadržavati</a:t>
            </a:r>
            <a:r>
              <a:rPr lang="en-US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3. </a:t>
            </a:r>
            <a:r>
              <a:rPr lang="en-US" err="1"/>
              <a:t>Foto</a:t>
            </a:r>
            <a:r>
              <a:rPr lang="en-US"/>
              <a:t> </a:t>
            </a:r>
            <a:r>
              <a:rPr lang="en-US" err="1"/>
              <a:t>dokumentacija</a:t>
            </a:r>
            <a:endParaRPr lang="en-US"/>
          </a:p>
        </p:txBody>
      </p:sp>
      <p:pic>
        <p:nvPicPr>
          <p:cNvPr id="4" name="Picture 6" descr="http://www.cityroadgroup.co.rs/fileadmin/galleries/galerija_zemljani_radovi/zemljaniradovi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33664"/>
            <a:ext cx="403035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tehnikinvest.com/files/betoniranje-ploce-2-sprat-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30352" y="1606597"/>
            <a:ext cx="5113648" cy="420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927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Zaštita na radu i u nastavi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997152"/>
          </a:xfrm>
        </p:spPr>
        <p:txBody>
          <a:bodyPr>
            <a:normAutofit fontScale="62500" lnSpcReduction="20000"/>
          </a:bodyPr>
          <a:lstStyle/>
          <a:p>
            <a:r>
              <a:rPr lang="hr-HR"/>
              <a:t>Polica osiguranja za slučaju nezgode</a:t>
            </a:r>
          </a:p>
          <a:p>
            <a:pPr lvl="1"/>
            <a:r>
              <a:rPr lang="hr-HR"/>
              <a:t>Fakultet je za sve studente ugovorio policu osiguranja od nezgode</a:t>
            </a:r>
          </a:p>
          <a:p>
            <a:pPr lvl="1"/>
            <a:endParaRPr lang="hr-HR"/>
          </a:p>
          <a:p>
            <a:r>
              <a:rPr lang="hr-HR"/>
              <a:t>Zaštitna sredstva</a:t>
            </a:r>
          </a:p>
          <a:p>
            <a:pPr lvl="1"/>
            <a:r>
              <a:rPr lang="hr-HR"/>
              <a:t>Cipele</a:t>
            </a:r>
          </a:p>
          <a:p>
            <a:pPr lvl="1"/>
            <a:r>
              <a:rPr lang="en-US" err="1"/>
              <a:t>Kaciga</a:t>
            </a:r>
            <a:endParaRPr lang="hr-HR"/>
          </a:p>
          <a:p>
            <a:pPr lvl="1"/>
            <a:r>
              <a:rPr lang="hr-HR"/>
              <a:t>Odjeća</a:t>
            </a:r>
            <a:endParaRPr lang="vi-VN"/>
          </a:p>
          <a:p>
            <a:pPr lvl="1"/>
            <a:endParaRPr lang="hr-HR"/>
          </a:p>
          <a:p>
            <a:r>
              <a:rPr lang="hr-HR"/>
              <a:t>Oprez od</a:t>
            </a:r>
          </a:p>
          <a:p>
            <a:pPr lvl="1"/>
            <a:r>
              <a:rPr lang="hr-HR"/>
              <a:t>Pada u dubinu</a:t>
            </a:r>
            <a:endParaRPr lang="vi-VN"/>
          </a:p>
          <a:p>
            <a:pPr lvl="1"/>
            <a:r>
              <a:rPr lang="hr-HR"/>
              <a:t>Udaraca</a:t>
            </a:r>
            <a:endParaRPr lang="vi-VN"/>
          </a:p>
          <a:p>
            <a:pPr lvl="1"/>
            <a:r>
              <a:rPr lang="hr-HR"/>
              <a:t>Udara stroja, vozila i sl.</a:t>
            </a:r>
            <a:endParaRPr lang="vi-VN"/>
          </a:p>
          <a:p>
            <a:pPr lvl="1"/>
            <a:r>
              <a:rPr lang="hr-HR"/>
              <a:t>Udar električne struje</a:t>
            </a:r>
            <a:endParaRPr lang="vi-VN"/>
          </a:p>
          <a:p>
            <a:pPr lvl="1"/>
            <a:r>
              <a:rPr lang="hr-HR"/>
              <a:t>Ostalo</a:t>
            </a:r>
            <a:endParaRPr lang="vi-VN"/>
          </a:p>
          <a:p>
            <a:pPr lvl="1"/>
            <a:endParaRPr lang="hr-HR"/>
          </a:p>
          <a:p>
            <a:r>
              <a:rPr lang="hr-HR"/>
              <a:t>Mjere opreza</a:t>
            </a:r>
          </a:p>
          <a:p>
            <a:pPr lvl="1"/>
            <a:r>
              <a:rPr lang="hr-HR"/>
              <a:t>Pažljivo slušanje i praćenje uputa</a:t>
            </a:r>
          </a:p>
          <a:p>
            <a:pPr lvl="1"/>
            <a:r>
              <a:rPr lang="hr-HR"/>
              <a:t>Zadržavanje u skupini</a:t>
            </a:r>
          </a:p>
          <a:p>
            <a:pPr lvl="1"/>
            <a:r>
              <a:rPr lang="hr-HR"/>
              <a:t>Vizualna kontrola prostora oko sebe</a:t>
            </a:r>
          </a:p>
          <a:p>
            <a:pPr lvl="1"/>
            <a:r>
              <a:rPr lang="hr-HR"/>
              <a:t>Korištenje zaštitnih sredstava</a:t>
            </a:r>
          </a:p>
          <a:p>
            <a:pPr lvl="1"/>
            <a:endParaRPr lang="hr-HR"/>
          </a:p>
          <a:p>
            <a:r>
              <a:rPr lang="hr-HR"/>
              <a:t>Priručnik za zaštitu na radu</a:t>
            </a:r>
          </a:p>
          <a:p>
            <a:pPr lvl="1"/>
            <a:r>
              <a:rPr lang="hr-HR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https://www.grad.unizg.hr/ck/studenti/strucna_praksa?@=2ay8e#news_81124</a:t>
            </a:r>
            <a:endParaRPr lang="hr-HR">
              <a:solidFill>
                <a:srgbClr val="FF0000"/>
              </a:solidFill>
            </a:endParaRPr>
          </a:p>
          <a:p>
            <a:pPr lvl="1"/>
            <a:endParaRPr lang="hr-HR"/>
          </a:p>
        </p:txBody>
      </p:sp>
      <p:pic>
        <p:nvPicPr>
          <p:cNvPr id="1026" name="Picture 2" descr="C:\Users\Ivica Zavrski\Documents\Nastava\Terenska nastava\čizme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11961" y="2583929"/>
            <a:ext cx="2376264" cy="163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vica Zavrski\Documents\Nastava\Terenska nastava\kacig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274071"/>
            <a:ext cx="186842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457785-D0F6-4E19-ADA4-6C47104BFB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1120" y="2559571"/>
            <a:ext cx="1800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42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/>
              <a:t>Hvala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pažnji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Sadržaj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/>
              <a:t>Terenska nastava</a:t>
            </a:r>
          </a:p>
          <a:p>
            <a:pPr lvl="1"/>
            <a:r>
              <a:rPr lang="hr-HR"/>
              <a:t>susret sa gradilištem</a:t>
            </a:r>
          </a:p>
          <a:p>
            <a:pPr lvl="1"/>
            <a:endParaRPr lang="hr-HR"/>
          </a:p>
          <a:p>
            <a:r>
              <a:rPr lang="hr-HR"/>
              <a:t>Nastavne cjeline</a:t>
            </a:r>
          </a:p>
          <a:p>
            <a:pPr lvl="1"/>
            <a:r>
              <a:rPr lang="hr-HR"/>
              <a:t>što ćete naučiti</a:t>
            </a:r>
            <a:endParaRPr lang="en-US"/>
          </a:p>
          <a:p>
            <a:pPr lvl="1"/>
            <a:endParaRPr lang="hr-HR"/>
          </a:p>
          <a:p>
            <a:r>
              <a:rPr lang="hr-HR"/>
              <a:t>Organizacija nastave</a:t>
            </a:r>
          </a:p>
          <a:p>
            <a:pPr lvl="1"/>
            <a:r>
              <a:rPr lang="hr-HR"/>
              <a:t>pohađanje nastave</a:t>
            </a:r>
          </a:p>
          <a:p>
            <a:pPr lvl="1"/>
            <a:r>
              <a:rPr lang="hr-HR"/>
              <a:t>evidencija na nastavi</a:t>
            </a:r>
            <a:endParaRPr lang="en-US"/>
          </a:p>
          <a:p>
            <a:pPr lvl="1"/>
            <a:endParaRPr lang="hr-HR"/>
          </a:p>
          <a:p>
            <a:r>
              <a:rPr lang="hr-HR"/>
              <a:t>Zaštita na radu i nastavi</a:t>
            </a:r>
          </a:p>
          <a:p>
            <a:pPr lvl="1"/>
            <a:r>
              <a:rPr lang="hr-HR"/>
              <a:t>kako se kretati po gradilištu</a:t>
            </a:r>
          </a:p>
        </p:txBody>
      </p:sp>
    </p:spTree>
    <p:extLst>
      <p:ext uri="{BB962C8B-B14F-4D97-AF65-F5344CB8AC3E}">
        <p14:creationId xmlns:p14="http://schemas.microsoft.com/office/powerpoint/2010/main" val="33239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/>
              <a:t>Susret sa gradilištem</a:t>
            </a:r>
            <a:br>
              <a:rPr lang="hr-HR"/>
            </a:b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/>
          </a:p>
          <a:p>
            <a:r>
              <a:rPr lang="hr-HR"/>
              <a:t>Gradilište i građevinska struka</a:t>
            </a:r>
          </a:p>
          <a:p>
            <a:endParaRPr lang="hr-HR"/>
          </a:p>
          <a:p>
            <a:r>
              <a:rPr lang="hr-HR"/>
              <a:t>Upoznavanje s tehnologijom, tehnikom, organizacijom i procesima rada na gradilištima</a:t>
            </a:r>
          </a:p>
          <a:p>
            <a:endParaRPr lang="hr-HR"/>
          </a:p>
          <a:p>
            <a:r>
              <a:rPr lang="hr-HR"/>
              <a:t>Upoznavanje s osnovnim pravilima života i rada na gradilištu</a:t>
            </a:r>
          </a:p>
          <a:p>
            <a:endParaRPr lang="hr-HR"/>
          </a:p>
          <a:p>
            <a:endParaRPr lang="hr-HR"/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6365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Sadržaj predmeta s ishodima učenja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997152"/>
          </a:xfrm>
        </p:spPr>
        <p:txBody>
          <a:bodyPr>
            <a:normAutofit fontScale="77500" lnSpcReduction="20000"/>
          </a:bodyPr>
          <a:lstStyle/>
          <a:p>
            <a:r>
              <a:rPr lang="hr-HR" dirty="0"/>
              <a:t>Ciljevi predmeta</a:t>
            </a:r>
          </a:p>
          <a:p>
            <a:pPr lvl="1"/>
            <a:r>
              <a:rPr lang="hr-HR" dirty="0"/>
              <a:t>Upoznavanje s tehnikom, tehnologijom, organizacijom i procesima rada na gradilištima</a:t>
            </a:r>
          </a:p>
          <a:p>
            <a:pPr lvl="1"/>
            <a:endParaRPr lang="hr-HR" dirty="0"/>
          </a:p>
          <a:p>
            <a:r>
              <a:rPr lang="hr-HR" dirty="0"/>
              <a:t>Ishodi učenja</a:t>
            </a:r>
          </a:p>
          <a:p>
            <a:pPr lvl="1"/>
            <a:r>
              <a:rPr lang="vi-VN" dirty="0"/>
              <a:t>Prepoznavanje tehnike, tehnologije i organizacije građenja različitih građevina</a:t>
            </a:r>
          </a:p>
          <a:p>
            <a:pPr lvl="1"/>
            <a:endParaRPr lang="hr-HR" dirty="0"/>
          </a:p>
          <a:p>
            <a:r>
              <a:rPr lang="hr-HR" dirty="0"/>
              <a:t>Sadržaj predmeta</a:t>
            </a:r>
          </a:p>
          <a:p>
            <a:pPr lvl="1"/>
            <a:r>
              <a:rPr lang="hr-HR" dirty="0"/>
              <a:t>Proizvodnja betona i betonskih proizvoda</a:t>
            </a:r>
            <a:endParaRPr lang="vi-VN" dirty="0"/>
          </a:p>
          <a:p>
            <a:pPr lvl="1"/>
            <a:r>
              <a:rPr lang="hr-HR" dirty="0"/>
              <a:t>Iskop i zaštita </a:t>
            </a:r>
            <a:r>
              <a:rPr lang="vi-VN" dirty="0"/>
              <a:t>građevinske jame</a:t>
            </a:r>
          </a:p>
          <a:p>
            <a:pPr lvl="1"/>
            <a:r>
              <a:rPr lang="vi-VN" dirty="0"/>
              <a:t>Izvedba AB radova</a:t>
            </a:r>
            <a:r>
              <a:rPr lang="hr-HR" dirty="0"/>
              <a:t> </a:t>
            </a:r>
          </a:p>
          <a:p>
            <a:pPr lvl="1"/>
            <a:r>
              <a:rPr lang="hr-HR" dirty="0"/>
              <a:t>Izvedba završnih i instalaterskih radova </a:t>
            </a:r>
            <a:endParaRPr lang="vi-VN" dirty="0"/>
          </a:p>
          <a:p>
            <a:pPr lvl="1"/>
            <a:r>
              <a:rPr lang="vi-VN" dirty="0"/>
              <a:t>Radovi na</a:t>
            </a:r>
            <a:r>
              <a:rPr lang="hr-HR" dirty="0"/>
              <a:t> izgradnji prometnica</a:t>
            </a:r>
            <a:endParaRPr lang="vi-VN" dirty="0"/>
          </a:p>
          <a:p>
            <a:pPr lvl="1"/>
            <a:r>
              <a:rPr lang="hr-HR" dirty="0"/>
              <a:t>Radovi na vodogradnjama</a:t>
            </a:r>
          </a:p>
          <a:p>
            <a:pPr lvl="1"/>
            <a:endParaRPr lang="hr-HR" dirty="0"/>
          </a:p>
          <a:p>
            <a:r>
              <a:rPr lang="hr-HR" dirty="0"/>
              <a:t>Obveze studenata za ostvarenje prava na potpis</a:t>
            </a:r>
          </a:p>
          <a:p>
            <a:pPr lvl="1"/>
            <a:r>
              <a:rPr lang="hr-HR" dirty="0"/>
              <a:t>Prisustvo terenskoj nastavi i izrada seminarskog rada</a:t>
            </a:r>
          </a:p>
        </p:txBody>
      </p:sp>
    </p:spTree>
    <p:extLst>
      <p:ext uri="{BB962C8B-B14F-4D97-AF65-F5344CB8AC3E}">
        <p14:creationId xmlns:p14="http://schemas.microsoft.com/office/powerpoint/2010/main" val="1845817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0"/>
            <a:ext cx="8640960" cy="827584"/>
          </a:xfrm>
        </p:spPr>
        <p:txBody>
          <a:bodyPr>
            <a:normAutofit/>
          </a:bodyPr>
          <a:lstStyle/>
          <a:p>
            <a:r>
              <a:rPr lang="sv-SE"/>
              <a:t>Proizvodnja betona i betonskih proizvoda</a:t>
            </a:r>
          </a:p>
        </p:txBody>
      </p:sp>
      <p:pic>
        <p:nvPicPr>
          <p:cNvPr id="5" name="Picture 2" descr="PER MIG - Proizvodnja, transport i ugradnja betona">
            <a:extLst>
              <a:ext uri="{FF2B5EF4-FFF2-40B4-BE49-F238E27FC236}">
                <a16:creationId xmlns:a16="http://schemas.microsoft.com/office/drawing/2014/main" id="{5A55CBCC-81F9-1B03-3D8E-02B6AD85D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92"/>
          <a:stretch/>
        </p:blipFill>
        <p:spPr bwMode="auto">
          <a:xfrm>
            <a:off x="4572000" y="2526065"/>
            <a:ext cx="4579739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&quot;TiKop&quot; d.o.o Vitez">
            <a:extLst>
              <a:ext uri="{FF2B5EF4-FFF2-40B4-BE49-F238E27FC236}">
                <a16:creationId xmlns:a16="http://schemas.microsoft.com/office/drawing/2014/main" id="{F5C44D03-65EE-4079-B587-2ACC5FB0F8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109" y="777856"/>
            <a:ext cx="4457700" cy="247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937BCE-346F-40CC-B22D-04097DCC0E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19" y="3256604"/>
            <a:ext cx="5111255" cy="360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0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1" y="28328"/>
            <a:ext cx="4080691" cy="1498720"/>
          </a:xfrm>
        </p:spPr>
        <p:txBody>
          <a:bodyPr/>
          <a:lstStyle/>
          <a:p>
            <a:r>
              <a:rPr lang="hr-HR" dirty="0"/>
              <a:t>Iskop i zaštita građevinske jame</a:t>
            </a:r>
          </a:p>
        </p:txBody>
      </p:sp>
      <p:pic>
        <p:nvPicPr>
          <p:cNvPr id="2050" name="Picture 2" descr="http://gkgrupa.hr/wp-content/themes/gkgrupa/img/slide_img/zemlja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1335" y="4077072"/>
            <a:ext cx="4943871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oldfren.hr/wp-content/uploads/2011/08/lidl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23734"/>
            <a:ext cx="5242962" cy="393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ityroadgroup.co.rs/fileadmin/galleries/galerija_zemljani_radovi/zemljaniradovi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0729" y="8518"/>
            <a:ext cx="5433271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633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dn.doznajemo.com/wp-content/uploads/2012/12/izgradnja-stanova..jpg?26eb65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7226" y="0"/>
            <a:ext cx="412760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26835" cy="1143000"/>
          </a:xfrm>
        </p:spPr>
        <p:txBody>
          <a:bodyPr/>
          <a:lstStyle/>
          <a:p>
            <a:r>
              <a:rPr lang="hr-HR"/>
              <a:t>Izvedba AB radova </a:t>
            </a:r>
          </a:p>
        </p:txBody>
      </p:sp>
      <p:pic>
        <p:nvPicPr>
          <p:cNvPr id="3076" name="Picture 4" descr="http://poskok.info/wp/wp-content/uploads/2013/02/izgradnja-kanalizacije-medugorje-bijakovice-slika-83226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8650" y="3030966"/>
            <a:ext cx="5065875" cy="385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tehnikinvest.com/files/betoniranje-ploce-2-sprat-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29878" y="2510365"/>
            <a:ext cx="5314122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029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9" y="119190"/>
            <a:ext cx="3178696" cy="1714202"/>
          </a:xfrm>
        </p:spPr>
        <p:txBody>
          <a:bodyPr>
            <a:normAutofit fontScale="90000"/>
          </a:bodyPr>
          <a:lstStyle/>
          <a:p>
            <a:r>
              <a:rPr lang="sv-SE" dirty="0"/>
              <a:t>Izvedba završnih i instalaterkih radova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E8CD79-9D16-4B0D-AA19-E7E5A13D5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24944"/>
            <a:ext cx="5244075" cy="39330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F060B4-7D18-4CC9-A515-3ECE984633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5988" y="3356992"/>
            <a:ext cx="4668011" cy="35010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37A8C3-B88D-428E-8028-FBF6A7FC15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315" y="0"/>
            <a:ext cx="5619596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45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8E5E17-E1BE-4C70-8740-DE41D9502D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690" y="3640035"/>
            <a:ext cx="4824536" cy="3217965"/>
          </a:xfrm>
          <a:prstGeom prst="rect">
            <a:avLst/>
          </a:prstGeom>
        </p:spPr>
      </p:pic>
      <p:pic>
        <p:nvPicPr>
          <p:cNvPr id="2050" name="Picture 2" descr="Rotor Zagreb - Centar za organizaciju građenja 1994">
            <a:extLst>
              <a:ext uri="{FF2B5EF4-FFF2-40B4-BE49-F238E27FC236}">
                <a16:creationId xmlns:a16="http://schemas.microsoft.com/office/drawing/2014/main" id="{6AFA8B0B-F77E-4AE8-976A-E69A5C723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1488" y="0"/>
            <a:ext cx="6338984" cy="422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232" y="848152"/>
            <a:ext cx="2428816" cy="1152128"/>
          </a:xfrm>
        </p:spPr>
        <p:txBody>
          <a:bodyPr>
            <a:normAutofit fontScale="90000"/>
          </a:bodyPr>
          <a:lstStyle/>
          <a:p>
            <a:r>
              <a:rPr lang="hr-HR" dirty="0"/>
              <a:t>Radovi na izgradnji prometnica</a:t>
            </a:r>
          </a:p>
        </p:txBody>
      </p:sp>
    </p:spTree>
    <p:extLst>
      <p:ext uri="{BB962C8B-B14F-4D97-AF65-F5344CB8AC3E}">
        <p14:creationId xmlns:p14="http://schemas.microsoft.com/office/powerpoint/2010/main" val="22193734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613</Words>
  <Application>Microsoft Office PowerPoint</Application>
  <PresentationFormat>On-screen Show (4:3)</PresentationFormat>
  <Paragraphs>142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Century Schoolbook</vt:lpstr>
      <vt:lpstr>Wingdings</vt:lpstr>
      <vt:lpstr>Wingdings 2</vt:lpstr>
      <vt:lpstr>Oriel</vt:lpstr>
      <vt:lpstr>Terenska nastava</vt:lpstr>
      <vt:lpstr>Sadržaj</vt:lpstr>
      <vt:lpstr>Susret sa gradilištem </vt:lpstr>
      <vt:lpstr>Sadržaj predmeta s ishodima učenja</vt:lpstr>
      <vt:lpstr>Proizvodnja betona i betonskih proizvoda</vt:lpstr>
      <vt:lpstr>Iskop i zaštita građevinske jame</vt:lpstr>
      <vt:lpstr>Izvedba AB radova </vt:lpstr>
      <vt:lpstr>Izvedba završnih i instalaterkih radova </vt:lpstr>
      <vt:lpstr>Radovi na izgradnji prometnica</vt:lpstr>
      <vt:lpstr>Radovi na vodogradnjama </vt:lpstr>
      <vt:lpstr>Organizacija nastave</vt:lpstr>
      <vt:lpstr>Organizacija nastave</vt:lpstr>
      <vt:lpstr>Organizacija nastave</vt:lpstr>
      <vt:lpstr>Organizacija nastave</vt:lpstr>
      <vt:lpstr>Što seminar treba sadržavati?</vt:lpstr>
      <vt:lpstr>Što seminar treba sadržavati?</vt:lpstr>
      <vt:lpstr>Što seminar treba sadržavati?</vt:lpstr>
      <vt:lpstr>Zaštita na radu i u nastavi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Terenska nastava</dc:title>
  <dc:creator>Magic</dc:creator>
  <cp:lastModifiedBy>Kristijan Vilibić</cp:lastModifiedBy>
  <cp:revision>1</cp:revision>
  <cp:lastPrinted>2019-02-28T10:30:31Z</cp:lastPrinted>
  <dcterms:created xsi:type="dcterms:W3CDTF">2014-02-24T11:01:59Z</dcterms:created>
  <dcterms:modified xsi:type="dcterms:W3CDTF">2025-03-05T09:25:23Z</dcterms:modified>
</cp:coreProperties>
</file>