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87" r:id="rId2"/>
    <p:sldId id="447" r:id="rId3"/>
    <p:sldId id="408" r:id="rId4"/>
    <p:sldId id="418" r:id="rId5"/>
    <p:sldId id="406" r:id="rId6"/>
    <p:sldId id="407" r:id="rId7"/>
    <p:sldId id="409" r:id="rId8"/>
    <p:sldId id="410" r:id="rId9"/>
    <p:sldId id="411" r:id="rId10"/>
    <p:sldId id="412" r:id="rId11"/>
    <p:sldId id="413" r:id="rId12"/>
    <p:sldId id="500" r:id="rId13"/>
    <p:sldId id="414" r:id="rId14"/>
    <p:sldId id="420" r:id="rId15"/>
    <p:sldId id="415" r:id="rId16"/>
    <p:sldId id="416" r:id="rId17"/>
    <p:sldId id="448" r:id="rId18"/>
    <p:sldId id="429" r:id="rId19"/>
    <p:sldId id="430" r:id="rId20"/>
    <p:sldId id="428" r:id="rId21"/>
    <p:sldId id="478" r:id="rId22"/>
    <p:sldId id="477" r:id="rId23"/>
    <p:sldId id="499" r:id="rId24"/>
    <p:sldId id="481" r:id="rId25"/>
    <p:sldId id="480" r:id="rId26"/>
    <p:sldId id="503" r:id="rId27"/>
    <p:sldId id="496" r:id="rId28"/>
    <p:sldId id="497" r:id="rId29"/>
    <p:sldId id="501" r:id="rId30"/>
    <p:sldId id="502" r:id="rId31"/>
    <p:sldId id="423" r:id="rId32"/>
    <p:sldId id="424" r:id="rId33"/>
    <p:sldId id="493" r:id="rId34"/>
    <p:sldId id="449" r:id="rId35"/>
    <p:sldId id="450" r:id="rId36"/>
    <p:sldId id="494" r:id="rId37"/>
    <p:sldId id="431" r:id="rId38"/>
    <p:sldId id="439" r:id="rId39"/>
    <p:sldId id="432" r:id="rId40"/>
    <p:sldId id="433" r:id="rId41"/>
    <p:sldId id="434" r:id="rId42"/>
    <p:sldId id="435" r:id="rId43"/>
    <p:sldId id="436" r:id="rId44"/>
    <p:sldId id="437" r:id="rId45"/>
    <p:sldId id="438" r:id="rId46"/>
    <p:sldId id="462" r:id="rId47"/>
    <p:sldId id="464" r:id="rId48"/>
    <p:sldId id="469" r:id="rId49"/>
  </p:sldIdLst>
  <p:sldSz cx="9144000" cy="6858000" type="screen4x3"/>
  <p:notesSz cx="6858000" cy="9144000"/>
  <p:custDataLst>
    <p:tags r:id="rId5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56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4" Type="http://schemas.openxmlformats.org/officeDocument/2006/relationships/image" Target="../media/image8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7FB879-F7D1-46F0-BDDF-D8B7FBC060AF}" type="datetimeFigureOut">
              <a:rPr lang="sr-Latn-CS" smtClean="0"/>
              <a:pPr/>
              <a:t>12.5.2025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1C398-BA84-41F9-9991-86B36A014B2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4534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3717F-5F04-4816-AB85-AD5779B4531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ChangeArrowheads="1"/>
          </p:cNvSpPr>
          <p:nvPr/>
        </p:nvSpPr>
        <p:spPr bwMode="ltGray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33333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 w="762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r-HR"/>
          </a:p>
        </p:txBody>
      </p:sp>
      <p:pic>
        <p:nvPicPr>
          <p:cNvPr id="3080" name="Picture 8" descr="back_b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81" name="Picture 9" descr="back 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523875"/>
            <a:ext cx="4248150" cy="6181725"/>
          </a:xfrm>
          <a:prstGeom prst="rect">
            <a:avLst/>
          </a:prstGeom>
          <a:noFill/>
        </p:spPr>
      </p:pic>
      <p:grpSp>
        <p:nvGrpSpPr>
          <p:cNvPr id="3082" name="Group 10"/>
          <p:cNvGrpSpPr>
            <a:grpSpLocks/>
          </p:cNvGrpSpPr>
          <p:nvPr/>
        </p:nvGrpSpPr>
        <p:grpSpPr bwMode="auto">
          <a:xfrm>
            <a:off x="190500" y="-4763"/>
            <a:ext cx="2876550" cy="1900238"/>
            <a:chOff x="120" y="-3"/>
            <a:chExt cx="1812" cy="1197"/>
          </a:xfrm>
        </p:grpSpPr>
        <p:pic>
          <p:nvPicPr>
            <p:cNvPr id="3083" name="Picture 11" descr="t_2_top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0" y="0"/>
              <a:ext cx="1812" cy="1194"/>
            </a:xfrm>
            <a:prstGeom prst="rect">
              <a:avLst/>
            </a:prstGeom>
            <a:noFill/>
          </p:spPr>
        </p:pic>
        <p:sp>
          <p:nvSpPr>
            <p:cNvPr id="3084" name="Freeform 12"/>
            <p:cNvSpPr>
              <a:spLocks/>
            </p:cNvSpPr>
            <p:nvPr userDrawn="1"/>
          </p:nvSpPr>
          <p:spPr bwMode="gray">
            <a:xfrm>
              <a:off x="186" y="-3"/>
              <a:ext cx="1629" cy="1071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42" y="744"/>
                </a:cxn>
                <a:cxn ang="0">
                  <a:pos x="174" y="924"/>
                </a:cxn>
                <a:cxn ang="0">
                  <a:pos x="1467" y="1044"/>
                </a:cxn>
                <a:cxn ang="0">
                  <a:pos x="1557" y="924"/>
                </a:cxn>
                <a:cxn ang="0">
                  <a:pos x="1596" y="285"/>
                </a:cxn>
                <a:cxn ang="0">
                  <a:pos x="1524" y="147"/>
                </a:cxn>
                <a:cxn ang="0">
                  <a:pos x="1092" y="3"/>
                </a:cxn>
                <a:cxn ang="0">
                  <a:pos x="81" y="0"/>
                </a:cxn>
              </a:cxnLst>
              <a:rect l="0" t="0" r="r" b="b"/>
              <a:pathLst>
                <a:path w="1617" h="1071">
                  <a:moveTo>
                    <a:pt x="81" y="0"/>
                  </a:moveTo>
                  <a:lnTo>
                    <a:pt x="42" y="744"/>
                  </a:lnTo>
                  <a:cubicBezTo>
                    <a:pt x="42" y="744"/>
                    <a:pt x="0" y="906"/>
                    <a:pt x="174" y="924"/>
                  </a:cubicBezTo>
                  <a:cubicBezTo>
                    <a:pt x="820" y="984"/>
                    <a:pt x="1467" y="1044"/>
                    <a:pt x="1467" y="1044"/>
                  </a:cubicBezTo>
                  <a:cubicBezTo>
                    <a:pt x="1467" y="1044"/>
                    <a:pt x="1566" y="1071"/>
                    <a:pt x="1557" y="924"/>
                  </a:cubicBezTo>
                  <a:cubicBezTo>
                    <a:pt x="1576" y="604"/>
                    <a:pt x="1596" y="285"/>
                    <a:pt x="1596" y="285"/>
                  </a:cubicBezTo>
                  <a:cubicBezTo>
                    <a:pt x="1596" y="285"/>
                    <a:pt x="1617" y="183"/>
                    <a:pt x="1524" y="147"/>
                  </a:cubicBezTo>
                  <a:cubicBezTo>
                    <a:pt x="1308" y="75"/>
                    <a:pt x="1092" y="3"/>
                    <a:pt x="1092" y="3"/>
                  </a:cubicBezTo>
                  <a:lnTo>
                    <a:pt x="81" y="0"/>
                  </a:lnTo>
                  <a:close/>
                </a:path>
              </a:pathLst>
            </a:custGeom>
            <a:blipFill dpi="0" rotWithShape="1">
              <a:blip r:embed="rId5"/>
              <a:srcRect/>
              <a:stretch>
                <a:fillRect/>
              </a:stretch>
            </a:blip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hr-HR"/>
            </a:p>
          </p:txBody>
        </p:sp>
      </p:grpSp>
      <p:grpSp>
        <p:nvGrpSpPr>
          <p:cNvPr id="3085" name="Group 13"/>
          <p:cNvGrpSpPr>
            <a:grpSpLocks/>
          </p:cNvGrpSpPr>
          <p:nvPr/>
        </p:nvGrpSpPr>
        <p:grpSpPr bwMode="auto">
          <a:xfrm>
            <a:off x="123825" y="4095750"/>
            <a:ext cx="2390775" cy="1695450"/>
            <a:chOff x="78" y="2142"/>
            <a:chExt cx="1506" cy="1068"/>
          </a:xfrm>
        </p:grpSpPr>
        <p:pic>
          <p:nvPicPr>
            <p:cNvPr id="3086" name="Picture 14" descr="t_2_bo"/>
            <p:cNvPicPr>
              <a:picLocks noChangeAspect="1" noChangeArrowheads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8" y="2142"/>
              <a:ext cx="1506" cy="1068"/>
            </a:xfrm>
            <a:prstGeom prst="rect">
              <a:avLst/>
            </a:prstGeom>
            <a:noFill/>
          </p:spPr>
        </p:pic>
        <p:sp>
          <p:nvSpPr>
            <p:cNvPr id="3087" name="Freeform 15"/>
            <p:cNvSpPr>
              <a:spLocks/>
            </p:cNvSpPr>
            <p:nvPr userDrawn="1"/>
          </p:nvSpPr>
          <p:spPr bwMode="gray">
            <a:xfrm>
              <a:off x="150" y="2181"/>
              <a:ext cx="1269" cy="939"/>
            </a:xfrm>
            <a:custGeom>
              <a:avLst/>
              <a:gdLst/>
              <a:ahLst/>
              <a:cxnLst>
                <a:cxn ang="0">
                  <a:pos x="15" y="123"/>
                </a:cxn>
                <a:cxn ang="0">
                  <a:pos x="3" y="792"/>
                </a:cxn>
                <a:cxn ang="0">
                  <a:pos x="138" y="939"/>
                </a:cxn>
                <a:cxn ang="0">
                  <a:pos x="1176" y="924"/>
                </a:cxn>
                <a:cxn ang="0">
                  <a:pos x="1254" y="840"/>
                </a:cxn>
                <a:cxn ang="0">
                  <a:pos x="1269" y="312"/>
                </a:cxn>
                <a:cxn ang="0">
                  <a:pos x="1164" y="201"/>
                </a:cxn>
                <a:cxn ang="0">
                  <a:pos x="171" y="33"/>
                </a:cxn>
                <a:cxn ang="0">
                  <a:pos x="15" y="123"/>
                </a:cxn>
              </a:cxnLst>
              <a:rect l="0" t="0" r="r" b="b"/>
              <a:pathLst>
                <a:path w="1269" h="939">
                  <a:moveTo>
                    <a:pt x="15" y="123"/>
                  </a:moveTo>
                  <a:cubicBezTo>
                    <a:pt x="15" y="123"/>
                    <a:pt x="9" y="457"/>
                    <a:pt x="3" y="792"/>
                  </a:cubicBezTo>
                  <a:cubicBezTo>
                    <a:pt x="0" y="939"/>
                    <a:pt x="138" y="939"/>
                    <a:pt x="138" y="939"/>
                  </a:cubicBezTo>
                  <a:lnTo>
                    <a:pt x="1176" y="924"/>
                  </a:lnTo>
                  <a:cubicBezTo>
                    <a:pt x="1176" y="924"/>
                    <a:pt x="1248" y="915"/>
                    <a:pt x="1254" y="840"/>
                  </a:cubicBezTo>
                  <a:cubicBezTo>
                    <a:pt x="1261" y="576"/>
                    <a:pt x="1269" y="312"/>
                    <a:pt x="1269" y="312"/>
                  </a:cubicBezTo>
                  <a:cubicBezTo>
                    <a:pt x="1269" y="312"/>
                    <a:pt x="1263" y="222"/>
                    <a:pt x="1164" y="201"/>
                  </a:cubicBezTo>
                  <a:cubicBezTo>
                    <a:pt x="1164" y="201"/>
                    <a:pt x="667" y="117"/>
                    <a:pt x="171" y="33"/>
                  </a:cubicBezTo>
                  <a:cubicBezTo>
                    <a:pt x="48" y="0"/>
                    <a:pt x="15" y="123"/>
                    <a:pt x="15" y="123"/>
                  </a:cubicBezTo>
                  <a:close/>
                </a:path>
              </a:pathLst>
            </a:custGeom>
            <a:blipFill dpi="0" rotWithShape="1">
              <a:blip r:embed="rId7"/>
              <a:srcRect/>
              <a:stretch>
                <a:fillRect/>
              </a:stretch>
            </a:blip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hr-HR"/>
            </a:p>
          </p:txBody>
        </p:sp>
      </p:grpSp>
      <p:sp>
        <p:nvSpPr>
          <p:cNvPr id="3088" name="Freeform 16"/>
          <p:cNvSpPr>
            <a:spLocks/>
          </p:cNvSpPr>
          <p:nvPr/>
        </p:nvSpPr>
        <p:spPr bwMode="gray">
          <a:xfrm>
            <a:off x="241300" y="4157663"/>
            <a:ext cx="2014538" cy="1490662"/>
          </a:xfrm>
          <a:custGeom>
            <a:avLst/>
            <a:gdLst/>
            <a:ahLst/>
            <a:cxnLst>
              <a:cxn ang="0">
                <a:pos x="15" y="123"/>
              </a:cxn>
              <a:cxn ang="0">
                <a:pos x="3" y="792"/>
              </a:cxn>
              <a:cxn ang="0">
                <a:pos x="138" y="939"/>
              </a:cxn>
              <a:cxn ang="0">
                <a:pos x="1176" y="924"/>
              </a:cxn>
              <a:cxn ang="0">
                <a:pos x="1254" y="840"/>
              </a:cxn>
              <a:cxn ang="0">
                <a:pos x="1269" y="312"/>
              </a:cxn>
              <a:cxn ang="0">
                <a:pos x="1164" y="201"/>
              </a:cxn>
              <a:cxn ang="0">
                <a:pos x="171" y="33"/>
              </a:cxn>
              <a:cxn ang="0">
                <a:pos x="15" y="123"/>
              </a:cxn>
            </a:cxnLst>
            <a:rect l="0" t="0" r="r" b="b"/>
            <a:pathLst>
              <a:path w="1269" h="939">
                <a:moveTo>
                  <a:pt x="15" y="123"/>
                </a:moveTo>
                <a:cubicBezTo>
                  <a:pt x="15" y="123"/>
                  <a:pt x="9" y="457"/>
                  <a:pt x="3" y="792"/>
                </a:cubicBezTo>
                <a:cubicBezTo>
                  <a:pt x="0" y="939"/>
                  <a:pt x="138" y="939"/>
                  <a:pt x="138" y="939"/>
                </a:cubicBezTo>
                <a:lnTo>
                  <a:pt x="1176" y="924"/>
                </a:lnTo>
                <a:cubicBezTo>
                  <a:pt x="1176" y="924"/>
                  <a:pt x="1248" y="915"/>
                  <a:pt x="1254" y="840"/>
                </a:cubicBezTo>
                <a:cubicBezTo>
                  <a:pt x="1261" y="576"/>
                  <a:pt x="1269" y="312"/>
                  <a:pt x="1269" y="312"/>
                </a:cubicBezTo>
                <a:cubicBezTo>
                  <a:pt x="1269" y="312"/>
                  <a:pt x="1263" y="222"/>
                  <a:pt x="1164" y="201"/>
                </a:cubicBezTo>
                <a:cubicBezTo>
                  <a:pt x="1164" y="201"/>
                  <a:pt x="667" y="117"/>
                  <a:pt x="171" y="33"/>
                </a:cubicBezTo>
                <a:cubicBezTo>
                  <a:pt x="48" y="0"/>
                  <a:pt x="15" y="123"/>
                  <a:pt x="15" y="123"/>
                </a:cubicBezTo>
                <a:close/>
              </a:path>
            </a:pathLst>
          </a:custGeom>
          <a:blipFill dpi="0" rotWithShape="1">
            <a:blip r:embed="rId8"/>
            <a:srcRect/>
            <a:stretch>
              <a:fillRect/>
            </a:stretch>
          </a:blip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hr-HR"/>
          </a:p>
        </p:txBody>
      </p:sp>
      <p:pic>
        <p:nvPicPr>
          <p:cNvPr id="3089" name="Picture 17" descr="w_1"/>
          <p:cNvPicPr>
            <a:picLocks noChangeAspect="1" noChangeArrowheads="1"/>
          </p:cNvPicPr>
          <p:nvPr/>
        </p:nvPicPr>
        <p:blipFill>
          <a:blip r:embed="rId9"/>
          <a:srcRect t="47940"/>
          <a:stretch>
            <a:fillRect/>
          </a:stretch>
        </p:blipFill>
        <p:spPr bwMode="auto">
          <a:xfrm>
            <a:off x="0" y="2209800"/>
            <a:ext cx="4619625" cy="2647950"/>
          </a:xfrm>
          <a:prstGeom prst="rect">
            <a:avLst/>
          </a:prstGeom>
          <a:noFill/>
        </p:spPr>
      </p:pic>
      <p:sp>
        <p:nvSpPr>
          <p:cNvPr id="3090" name="Freeform 18"/>
          <p:cNvSpPr>
            <a:spLocks/>
          </p:cNvSpPr>
          <p:nvPr/>
        </p:nvSpPr>
        <p:spPr bwMode="gray">
          <a:xfrm>
            <a:off x="293688" y="0"/>
            <a:ext cx="2586037" cy="1700213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2" y="744"/>
              </a:cxn>
              <a:cxn ang="0">
                <a:pos x="174" y="924"/>
              </a:cxn>
              <a:cxn ang="0">
                <a:pos x="1467" y="1044"/>
              </a:cxn>
              <a:cxn ang="0">
                <a:pos x="1557" y="924"/>
              </a:cxn>
              <a:cxn ang="0">
                <a:pos x="1596" y="285"/>
              </a:cxn>
              <a:cxn ang="0">
                <a:pos x="1524" y="147"/>
              </a:cxn>
              <a:cxn ang="0">
                <a:pos x="1092" y="3"/>
              </a:cxn>
              <a:cxn ang="0">
                <a:pos x="81" y="0"/>
              </a:cxn>
            </a:cxnLst>
            <a:rect l="0" t="0" r="r" b="b"/>
            <a:pathLst>
              <a:path w="1617" h="1071">
                <a:moveTo>
                  <a:pt x="81" y="0"/>
                </a:moveTo>
                <a:lnTo>
                  <a:pt x="42" y="744"/>
                </a:lnTo>
                <a:cubicBezTo>
                  <a:pt x="42" y="744"/>
                  <a:pt x="0" y="906"/>
                  <a:pt x="174" y="924"/>
                </a:cubicBezTo>
                <a:cubicBezTo>
                  <a:pt x="820" y="984"/>
                  <a:pt x="1467" y="1044"/>
                  <a:pt x="1467" y="1044"/>
                </a:cubicBezTo>
                <a:cubicBezTo>
                  <a:pt x="1467" y="1044"/>
                  <a:pt x="1566" y="1071"/>
                  <a:pt x="1557" y="924"/>
                </a:cubicBezTo>
                <a:cubicBezTo>
                  <a:pt x="1576" y="604"/>
                  <a:pt x="1596" y="285"/>
                  <a:pt x="1596" y="285"/>
                </a:cubicBezTo>
                <a:cubicBezTo>
                  <a:pt x="1596" y="285"/>
                  <a:pt x="1617" y="183"/>
                  <a:pt x="1524" y="147"/>
                </a:cubicBezTo>
                <a:cubicBezTo>
                  <a:pt x="1308" y="75"/>
                  <a:pt x="1092" y="3"/>
                  <a:pt x="1092" y="3"/>
                </a:cubicBezTo>
                <a:lnTo>
                  <a:pt x="81" y="0"/>
                </a:lnTo>
                <a:close/>
              </a:path>
            </a:pathLst>
          </a:custGeom>
          <a:blipFill dpi="0" rotWithShape="1">
            <a:blip r:embed="rId10"/>
            <a:srcRect/>
            <a:stretch>
              <a:fillRect/>
            </a:stretch>
          </a:blip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hr-HR"/>
          </a:p>
        </p:txBody>
      </p:sp>
      <p:grpSp>
        <p:nvGrpSpPr>
          <p:cNvPr id="3091" name="Group 19"/>
          <p:cNvGrpSpPr>
            <a:grpSpLocks/>
          </p:cNvGrpSpPr>
          <p:nvPr/>
        </p:nvGrpSpPr>
        <p:grpSpPr bwMode="auto">
          <a:xfrm>
            <a:off x="1676400" y="1143000"/>
            <a:ext cx="3476625" cy="3059113"/>
            <a:chOff x="1056" y="720"/>
            <a:chExt cx="2190" cy="1927"/>
          </a:xfrm>
        </p:grpSpPr>
        <p:pic>
          <p:nvPicPr>
            <p:cNvPr id="3092" name="Picture 20" descr="t_1_b"/>
            <p:cNvPicPr>
              <a:picLocks noChangeAspect="1" noChangeArrowheads="1"/>
            </p:cNvPicPr>
            <p:nvPr/>
          </p:nvPicPr>
          <p:blipFill>
            <a:blip r:embed="rId11"/>
            <a:srcRect t="3554"/>
            <a:stretch>
              <a:fillRect/>
            </a:stretch>
          </p:blipFill>
          <p:spPr bwMode="auto">
            <a:xfrm>
              <a:off x="1056" y="720"/>
              <a:ext cx="2190" cy="1927"/>
            </a:xfrm>
            <a:prstGeom prst="rect">
              <a:avLst/>
            </a:prstGeom>
            <a:noFill/>
          </p:spPr>
        </p:pic>
        <p:sp>
          <p:nvSpPr>
            <p:cNvPr id="3093" name="Freeform 21"/>
            <p:cNvSpPr>
              <a:spLocks/>
            </p:cNvSpPr>
            <p:nvPr userDrawn="1"/>
          </p:nvSpPr>
          <p:spPr bwMode="gray">
            <a:xfrm>
              <a:off x="1140" y="738"/>
              <a:ext cx="2040" cy="1746"/>
            </a:xfrm>
            <a:custGeom>
              <a:avLst/>
              <a:gdLst/>
              <a:ahLst/>
              <a:cxnLst>
                <a:cxn ang="0">
                  <a:pos x="105" y="165"/>
                </a:cxn>
                <a:cxn ang="0">
                  <a:pos x="39" y="1347"/>
                </a:cxn>
                <a:cxn ang="0">
                  <a:pos x="204" y="1566"/>
                </a:cxn>
                <a:cxn ang="0">
                  <a:pos x="1878" y="1725"/>
                </a:cxn>
                <a:cxn ang="0">
                  <a:pos x="1962" y="1623"/>
                </a:cxn>
                <a:cxn ang="0">
                  <a:pos x="2010" y="735"/>
                </a:cxn>
                <a:cxn ang="0">
                  <a:pos x="1944" y="597"/>
                </a:cxn>
                <a:cxn ang="0">
                  <a:pos x="237" y="27"/>
                </a:cxn>
                <a:cxn ang="0">
                  <a:pos x="105" y="165"/>
                </a:cxn>
              </a:cxnLst>
              <a:rect l="0" t="0" r="r" b="b"/>
              <a:pathLst>
                <a:path w="2034" h="1734">
                  <a:moveTo>
                    <a:pt x="105" y="165"/>
                  </a:moveTo>
                  <a:lnTo>
                    <a:pt x="39" y="1347"/>
                  </a:lnTo>
                  <a:cubicBezTo>
                    <a:pt x="39" y="1347"/>
                    <a:pt x="0" y="1566"/>
                    <a:pt x="204" y="1566"/>
                  </a:cubicBezTo>
                  <a:cubicBezTo>
                    <a:pt x="1041" y="1645"/>
                    <a:pt x="1878" y="1725"/>
                    <a:pt x="1878" y="1725"/>
                  </a:cubicBezTo>
                  <a:cubicBezTo>
                    <a:pt x="1878" y="1725"/>
                    <a:pt x="1959" y="1734"/>
                    <a:pt x="1962" y="1623"/>
                  </a:cubicBezTo>
                  <a:cubicBezTo>
                    <a:pt x="1986" y="1179"/>
                    <a:pt x="2010" y="735"/>
                    <a:pt x="2010" y="735"/>
                  </a:cubicBezTo>
                  <a:cubicBezTo>
                    <a:pt x="2034" y="639"/>
                    <a:pt x="1944" y="597"/>
                    <a:pt x="1944" y="597"/>
                  </a:cubicBezTo>
                  <a:cubicBezTo>
                    <a:pt x="1944" y="597"/>
                    <a:pt x="1090" y="312"/>
                    <a:pt x="237" y="27"/>
                  </a:cubicBezTo>
                  <a:cubicBezTo>
                    <a:pt x="93" y="0"/>
                    <a:pt x="105" y="165"/>
                    <a:pt x="105" y="165"/>
                  </a:cubicBezTo>
                  <a:close/>
                </a:path>
              </a:pathLst>
            </a:custGeom>
            <a:blipFill dpi="0" rotWithShape="1">
              <a:blip r:embed="rId12"/>
              <a:srcRect/>
              <a:stretch>
                <a:fillRect/>
              </a:stretch>
            </a:blip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hr-HR"/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05200" y="4648200"/>
            <a:ext cx="5410200" cy="838200"/>
          </a:xfrm>
        </p:spPr>
        <p:txBody>
          <a:bodyPr/>
          <a:lstStyle>
            <a:lvl1pPr>
              <a:defRPr sz="500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05200" y="5791200"/>
            <a:ext cx="5410200" cy="5334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600">
                <a:latin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4008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400800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4008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fld id="{2C09834D-32CE-4399-BAFE-E2804F965F7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94" name="Text Box 22"/>
          <p:cNvSpPr txBox="1">
            <a:spLocks noChangeArrowheads="1"/>
          </p:cNvSpPr>
          <p:nvPr/>
        </p:nvSpPr>
        <p:spPr bwMode="white">
          <a:xfrm>
            <a:off x="7696200" y="152400"/>
            <a:ext cx="121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2000" i="1">
                <a:latin typeface="Arial Black" pitchFamily="34" charset="0"/>
              </a:rPr>
              <a:t>LOGO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8" grpId="0" animBg="1"/>
      <p:bldP spid="3090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966770-2694-4E3D-923D-97ED40BF45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60610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6061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0AFDE0-8278-4F2F-8C65-8E139C8CFE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143000"/>
            <a:ext cx="8229600" cy="5146675"/>
          </a:xfrm>
        </p:spPr>
        <p:txBody>
          <a:bodyPr/>
          <a:lstStyle/>
          <a:p>
            <a:r>
              <a:rPr lang="en-US"/>
              <a:t>Click icon to add chart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AEFF1876-6CDF-4090-84C1-E1038601A8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143000"/>
            <a:ext cx="8229600" cy="5146675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35F76F38-70BA-414C-9A2D-1C895B3F23C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DF163B-0950-44A0-9182-1469F93248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F6972D-2490-4030-AE10-6F5982A278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146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146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32AE1D-2CC9-4CE0-B048-6D8FC9F801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7A0967-7AC4-498B-BDD1-D195B8D665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5228E3-4569-4DE4-9173-73FD182995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D889B6-2A92-4581-95D9-34708ED1FA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68A8D0-4340-4CA1-AFB3-4F0E6121AE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B3ED9-CD94-4EF5-9A9C-F9C48C2775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back_bi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gray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35" name="Picture 11" descr="w_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hidden">
          <a:xfrm>
            <a:off x="6629400" y="304800"/>
            <a:ext cx="2514600" cy="6410325"/>
          </a:xfrm>
          <a:prstGeom prst="rect">
            <a:avLst/>
          </a:prstGeom>
          <a:noFill/>
        </p:spPr>
      </p:pic>
      <p:pic>
        <p:nvPicPr>
          <p:cNvPr id="1036" name="Picture 12" descr="02_icon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28600" y="304800"/>
            <a:ext cx="615950" cy="76200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228600"/>
            <a:ext cx="784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CC5C0BD-81E5-4F74-A6CE-DCB4B271F3C7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latin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Eigene%20Dateien\Hanni\Damm%20Vorlesung\Neue%20DIN%20HD\Powerpoints%20HD%20neu%20von%202005\17-Passbolzen.AVI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1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3.wmf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oleObject" Target="../embeddings/oleObject6.bin"/><Relationship Id="rId7" Type="http://schemas.openxmlformats.org/officeDocument/2006/relationships/image" Target="../media/image79.wmf"/><Relationship Id="rId12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81.wmf"/><Relationship Id="rId5" Type="http://schemas.openxmlformats.org/officeDocument/2006/relationships/image" Target="../media/image82.png"/><Relationship Id="rId10" Type="http://schemas.openxmlformats.org/officeDocument/2006/relationships/oleObject" Target="../embeddings/oleObject9.bin"/><Relationship Id="rId4" Type="http://schemas.openxmlformats.org/officeDocument/2006/relationships/image" Target="../media/image78.wmf"/><Relationship Id="rId9" Type="http://schemas.openxmlformats.org/officeDocument/2006/relationships/image" Target="../media/image80.w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596" y="3214686"/>
            <a:ext cx="8501090" cy="257164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dirty="0"/>
              <a:t>Auditorne vježbe </a:t>
            </a:r>
            <a:br>
              <a:rPr lang="hr-HR" dirty="0"/>
            </a:br>
            <a:br>
              <a:rPr lang="hr-HR" dirty="0"/>
            </a:br>
            <a:r>
              <a:rPr lang="hr-HR" sz="4000" dirty="0">
                <a:latin typeface="Arial"/>
                <a:ea typeface="Times New Roman"/>
                <a:cs typeface="Times New Roman"/>
              </a:rPr>
              <a:t>Detalji u drvenim konstrukcijama</a:t>
            </a:r>
            <a:br>
              <a:rPr lang="en-US" dirty="0">
                <a:latin typeface="Times New Roman"/>
                <a:ea typeface="Times New Roman"/>
                <a:cs typeface="Times New Roman"/>
              </a:rPr>
            </a:br>
            <a:endParaRPr lang="hr-HR" dirty="0"/>
          </a:p>
        </p:txBody>
      </p:sp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750888" y="0"/>
            <a:ext cx="83931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000" dirty="0"/>
              <a:t>Drvene konstrukcije  </a:t>
            </a:r>
            <a:endParaRPr lang="en-US" sz="2000" dirty="0">
              <a:latin typeface="Tw Cen MT" pitchFamily="34" charset="-18"/>
            </a:endParaRPr>
          </a:p>
        </p:txBody>
      </p:sp>
      <p:pic>
        <p:nvPicPr>
          <p:cNvPr id="9221" name="Picture 6"/>
          <p:cNvPicPr>
            <a:picLocks noChangeAspect="1" noChangeArrowheads="1"/>
          </p:cNvPicPr>
          <p:nvPr/>
        </p:nvPicPr>
        <p:blipFill>
          <a:blip r:embed="rId3"/>
          <a:srcRect l="57349" r="26762" b="40442"/>
          <a:stretch>
            <a:fillRect/>
          </a:stretch>
        </p:blipFill>
        <p:spPr bwMode="auto">
          <a:xfrm>
            <a:off x="142844" y="5786454"/>
            <a:ext cx="1441450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Sudari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>
              <a:buNone/>
            </a:pPr>
            <a:r>
              <a:rPr lang="hr-HR" dirty="0"/>
              <a:t>- Mogu biti okomiti ili pod kutom (zasjeci)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571744"/>
            <a:ext cx="31051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785926"/>
            <a:ext cx="3245169" cy="2444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4"/>
          <a:srcRect l="15820" t="14648" r="58984" b="61182"/>
          <a:stretch>
            <a:fillRect/>
          </a:stretch>
        </p:blipFill>
        <p:spPr bwMode="auto">
          <a:xfrm>
            <a:off x="4786314" y="4500546"/>
            <a:ext cx="307183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Zasjek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5789" y="1533525"/>
            <a:ext cx="8153400" cy="685792"/>
          </a:xfrm>
        </p:spPr>
        <p:txBody>
          <a:bodyPr/>
          <a:lstStyle/>
          <a:p>
            <a:pPr>
              <a:buNone/>
            </a:pPr>
            <a:r>
              <a:rPr lang="hr-HR" dirty="0"/>
              <a:t>Prijenos tlačne sile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87" y="2214554"/>
            <a:ext cx="593729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2" name="Picture 4" descr="STR%2040%20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87" y="4882638"/>
            <a:ext cx="2202235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5" descr="STR%2040%20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39330" y="4873635"/>
            <a:ext cx="2095662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Picture 6" descr="STR%2040%20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2500" y="4886349"/>
            <a:ext cx="2714438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C63563B-B390-46DA-A11E-EB3AB7D0C8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904" y="107148"/>
            <a:ext cx="5181600" cy="13049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Zasjek</a:t>
            </a:r>
            <a:endParaRPr lang="en-US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D97E3374-3565-478B-B178-A076F3B4B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228600"/>
            <a:ext cx="2569943" cy="180000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6172EE7E-3007-4F70-92D1-F5216CC34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228600"/>
            <a:ext cx="3450000" cy="180000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ED35EBD-95B8-4EEF-8DF8-789E0A33A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37" y="2456519"/>
            <a:ext cx="5191125" cy="1847850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E2E1EE09-28EE-4B80-9A53-29CE6602BE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37" y="2111483"/>
            <a:ext cx="2152650" cy="228600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AB056904-DC4D-4E38-9777-250BC9149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7587" y="4365104"/>
            <a:ext cx="5229225" cy="2381250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F8899A42-3426-4B4E-A8DB-B36D97D9A8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1662" y="4006124"/>
            <a:ext cx="3105150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74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Vlak</a:t>
            </a:r>
            <a:endParaRPr lang="en-US" dirty="0"/>
          </a:p>
        </p:txBody>
      </p:sp>
      <p:pic>
        <p:nvPicPr>
          <p:cNvPr id="96257" name="Picture 1" descr="STR%2037C"/>
          <p:cNvPicPr>
            <a:picLocks noChangeAspect="1" noChangeArrowheads="1"/>
          </p:cNvPicPr>
          <p:nvPr/>
        </p:nvPicPr>
        <p:blipFill>
          <a:blip r:embed="rId2"/>
          <a:srcRect t="8133"/>
          <a:stretch>
            <a:fillRect/>
          </a:stretch>
        </p:blipFill>
        <p:spPr bwMode="auto">
          <a:xfrm>
            <a:off x="1000100" y="2643182"/>
            <a:ext cx="6199175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500034" y="1142984"/>
            <a:ext cx="8153400" cy="685792"/>
          </a:xfrm>
        </p:spPr>
        <p:txBody>
          <a:bodyPr/>
          <a:lstStyle/>
          <a:p>
            <a:pPr>
              <a:buNone/>
            </a:pPr>
            <a:r>
              <a:rPr lang="hr-HR" dirty="0"/>
              <a:t>Prijenos vlačne sile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Rješavanje detalja (moderni)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r-HR" sz="2400" dirty="0"/>
              <a:t>Knjiga str. 203, 207, 221, 224, 231, 249</a:t>
            </a:r>
          </a:p>
          <a:p>
            <a:r>
              <a:rPr lang="hr-HR" sz="2400" dirty="0"/>
              <a:t>Proračun suvremenih detalja</a:t>
            </a:r>
          </a:p>
          <a:p>
            <a:r>
              <a:rPr lang="hr-HR" sz="2400" dirty="0"/>
              <a:t>Dimenzioniranje karakterističnih detalja</a:t>
            </a:r>
          </a:p>
          <a:p>
            <a:r>
              <a:rPr lang="hr-HR" sz="2400" dirty="0"/>
              <a:t>MJ 1:10 ili 1:5</a:t>
            </a:r>
            <a:endParaRPr lang="en-US" sz="24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3366181"/>
            <a:ext cx="6929486" cy="349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hr-HR" sz="3200" dirty="0"/>
            </a:br>
            <a:r>
              <a:rPr lang="en-US" sz="3200" dirty="0" err="1"/>
              <a:t>Spojevi</a:t>
            </a:r>
            <a:r>
              <a:rPr lang="en-US" sz="3200" dirty="0"/>
              <a:t> s </a:t>
            </a:r>
            <a:r>
              <a:rPr lang="en-US" sz="3200" dirty="0" err="1"/>
              <a:t>tipskim</a:t>
            </a:r>
            <a:r>
              <a:rPr lang="en-US" sz="3200" dirty="0"/>
              <a:t> </a:t>
            </a:r>
            <a:r>
              <a:rPr lang="en-US" sz="3200" dirty="0" err="1"/>
              <a:t>čeličnim</a:t>
            </a:r>
            <a:r>
              <a:rPr lang="en-US" sz="3200" dirty="0"/>
              <a:t> </a:t>
            </a:r>
            <a:r>
              <a:rPr lang="en-US" sz="3200" dirty="0" err="1"/>
              <a:t>elementima</a:t>
            </a:r>
            <a:r>
              <a:rPr lang="en-US" sz="3200" dirty="0"/>
              <a:t> 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28596" y="1285860"/>
            <a:ext cx="8229600" cy="5146675"/>
          </a:xfrm>
        </p:spPr>
        <p:txBody>
          <a:bodyPr/>
          <a:lstStyle/>
          <a:p>
            <a:r>
              <a:rPr lang="en-US" sz="2400" dirty="0"/>
              <a:t>Kao </a:t>
            </a:r>
            <a:r>
              <a:rPr lang="en-US" sz="2400" dirty="0" err="1"/>
              <a:t>spajala</a:t>
            </a:r>
            <a:r>
              <a:rPr lang="en-US" sz="2400" dirty="0"/>
              <a:t> </a:t>
            </a:r>
            <a:r>
              <a:rPr lang="en-US" sz="2400" dirty="0" err="1"/>
              <a:t>koriste</a:t>
            </a:r>
            <a:r>
              <a:rPr lang="en-US" sz="2400" dirty="0"/>
              <a:t> se </a:t>
            </a:r>
            <a:r>
              <a:rPr lang="en-US" sz="2400" dirty="0" err="1"/>
              <a:t>razne</a:t>
            </a:r>
            <a:r>
              <a:rPr lang="en-US" sz="2400" dirty="0"/>
              <a:t> </a:t>
            </a:r>
            <a:r>
              <a:rPr lang="en-US" sz="2400" dirty="0" err="1"/>
              <a:t>vrste</a:t>
            </a:r>
            <a:r>
              <a:rPr lang="en-US" sz="2400" dirty="0"/>
              <a:t> </a:t>
            </a:r>
            <a:r>
              <a:rPr lang="en-US" sz="2400" dirty="0" err="1"/>
              <a:t>čavala</a:t>
            </a:r>
            <a:r>
              <a:rPr lang="en-US" sz="2400" dirty="0"/>
              <a:t>, </a:t>
            </a:r>
            <a:r>
              <a:rPr lang="en-US" sz="2400" dirty="0" err="1"/>
              <a:t>vijci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hr-HR" sz="2400" dirty="0"/>
              <a:t> </a:t>
            </a:r>
            <a:r>
              <a:rPr lang="en-US" sz="2400" dirty="0" err="1"/>
              <a:t>posebna</a:t>
            </a:r>
            <a:r>
              <a:rPr lang="en-US" sz="2400" dirty="0"/>
              <a:t> </a:t>
            </a:r>
            <a:r>
              <a:rPr lang="en-US" sz="2400" dirty="0" err="1"/>
              <a:t>verzija</a:t>
            </a:r>
            <a:r>
              <a:rPr lang="en-US" sz="2400" dirty="0"/>
              <a:t> </a:t>
            </a:r>
            <a:r>
              <a:rPr lang="en-US" sz="2400" dirty="0" err="1"/>
              <a:t>čeličnih</a:t>
            </a:r>
            <a:r>
              <a:rPr lang="en-US" sz="2400" dirty="0"/>
              <a:t> </a:t>
            </a:r>
            <a:r>
              <a:rPr lang="en-US" sz="2400" dirty="0" err="1"/>
              <a:t>trnova</a:t>
            </a:r>
            <a:endParaRPr lang="hr-HR" sz="2400" dirty="0"/>
          </a:p>
          <a:p>
            <a:r>
              <a:rPr lang="hr-HR" sz="2400" dirty="0"/>
              <a:t>Spajala se ugrađuju kroz unaprijed određene rupe</a:t>
            </a:r>
            <a:r>
              <a:rPr lang="en-US" sz="2400" dirty="0"/>
              <a:t> </a:t>
            </a:r>
            <a:endParaRPr lang="hr-HR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3143248"/>
            <a:ext cx="5717427" cy="344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hr-HR" sz="4000" dirty="0"/>
            </a:br>
            <a:r>
              <a:rPr lang="en-US" sz="4000" dirty="0" err="1"/>
              <a:t>Spojevi</a:t>
            </a:r>
            <a:r>
              <a:rPr lang="en-US" sz="4000" dirty="0"/>
              <a:t> s </a:t>
            </a:r>
            <a:r>
              <a:rPr lang="en-US" sz="4000" dirty="0" err="1"/>
              <a:t>tipskim</a:t>
            </a:r>
            <a:r>
              <a:rPr lang="en-US" sz="4000" dirty="0"/>
              <a:t> </a:t>
            </a:r>
            <a:r>
              <a:rPr lang="en-US" sz="4000" dirty="0" err="1"/>
              <a:t>čeličnim</a:t>
            </a:r>
            <a:r>
              <a:rPr lang="en-US" sz="4000" dirty="0"/>
              <a:t> </a:t>
            </a:r>
            <a:r>
              <a:rPr lang="en-US" sz="4000" dirty="0" err="1"/>
              <a:t>elementima</a:t>
            </a:r>
            <a:r>
              <a:rPr lang="en-US" sz="4000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643050"/>
            <a:ext cx="8152599" cy="4705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Dimenzioniranje i nacrti karakterističnih detalja</a:t>
            </a:r>
            <a:endParaRPr lang="en-US" dirty="0"/>
          </a:p>
        </p:txBody>
      </p:sp>
      <p:sp>
        <p:nvSpPr>
          <p:cNvPr id="59395" name="AutoShape 3"/>
          <p:cNvSpPr>
            <a:spLocks noChangeArrowheads="1"/>
          </p:cNvSpPr>
          <p:nvPr/>
        </p:nvSpPr>
        <p:spPr bwMode="gray">
          <a:xfrm>
            <a:off x="4227498" y="2330436"/>
            <a:ext cx="455612" cy="381000"/>
          </a:xfrm>
          <a:prstGeom prst="downArrow">
            <a:avLst>
              <a:gd name="adj1" fmla="val 58889"/>
              <a:gd name="adj2" fmla="val 60000"/>
            </a:avLst>
          </a:prstGeom>
          <a:solidFill>
            <a:schemeClr val="folHlink"/>
          </a:solidFill>
          <a:ln w="19050">
            <a:solidFill>
              <a:srgbClr val="FFFF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hr-HR"/>
          </a:p>
        </p:txBody>
      </p:sp>
      <p:sp>
        <p:nvSpPr>
          <p:cNvPr id="59396" name="AutoShape 4"/>
          <p:cNvSpPr>
            <a:spLocks noChangeArrowheads="1"/>
          </p:cNvSpPr>
          <p:nvPr/>
        </p:nvSpPr>
        <p:spPr bwMode="gray">
          <a:xfrm>
            <a:off x="4240198" y="3636948"/>
            <a:ext cx="455612" cy="381000"/>
          </a:xfrm>
          <a:prstGeom prst="downArrow">
            <a:avLst>
              <a:gd name="adj1" fmla="val 58889"/>
              <a:gd name="adj2" fmla="val 60000"/>
            </a:avLst>
          </a:prstGeom>
          <a:solidFill>
            <a:schemeClr val="accent2"/>
          </a:solidFill>
          <a:ln w="19050">
            <a:solidFill>
              <a:srgbClr val="FFFF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hr-HR"/>
          </a:p>
        </p:txBody>
      </p:sp>
      <p:sp>
        <p:nvSpPr>
          <p:cNvPr id="59397" name="AutoShape 5"/>
          <p:cNvSpPr>
            <a:spLocks noChangeArrowheads="1"/>
          </p:cNvSpPr>
          <p:nvPr/>
        </p:nvSpPr>
        <p:spPr bwMode="gray">
          <a:xfrm>
            <a:off x="4227498" y="4921236"/>
            <a:ext cx="455612" cy="381000"/>
          </a:xfrm>
          <a:prstGeom prst="downArrow">
            <a:avLst>
              <a:gd name="adj1" fmla="val 58889"/>
              <a:gd name="adj2" fmla="val 60000"/>
            </a:avLst>
          </a:prstGeom>
          <a:solidFill>
            <a:schemeClr val="hlink"/>
          </a:solidFill>
          <a:ln w="19050">
            <a:solidFill>
              <a:srgbClr val="FFFF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hr-HR"/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409810" y="5376848"/>
            <a:ext cx="4051300" cy="914400"/>
            <a:chOff x="2728" y="1008"/>
            <a:chExt cx="2552" cy="576"/>
          </a:xfrm>
        </p:grpSpPr>
        <p:sp>
          <p:nvSpPr>
            <p:cNvPr id="59400" name="Rectangle 8"/>
            <p:cNvSpPr>
              <a:spLocks noChangeArrowheads="1"/>
            </p:cNvSpPr>
            <p:nvPr/>
          </p:nvSpPr>
          <p:spPr bwMode="gray">
            <a:xfrm>
              <a:off x="2728" y="1008"/>
              <a:ext cx="2552" cy="5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59401" name="Rectangle 9"/>
            <p:cNvSpPr>
              <a:spLocks noChangeArrowheads="1"/>
            </p:cNvSpPr>
            <p:nvPr/>
          </p:nvSpPr>
          <p:spPr bwMode="gray">
            <a:xfrm>
              <a:off x="2735" y="1014"/>
              <a:ext cx="2536" cy="26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59402" name="Rectangle 10"/>
            <p:cNvSpPr>
              <a:spLocks noChangeArrowheads="1"/>
            </p:cNvSpPr>
            <p:nvPr/>
          </p:nvSpPr>
          <p:spPr bwMode="gray">
            <a:xfrm>
              <a:off x="2736" y="1264"/>
              <a:ext cx="2535" cy="314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tint val="61176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r-HR"/>
            </a:p>
          </p:txBody>
        </p:sp>
      </p:grpSp>
      <p:sp>
        <p:nvSpPr>
          <p:cNvPr id="59403" name="Text Box 11"/>
          <p:cNvSpPr txBox="1">
            <a:spLocks noChangeArrowheads="1"/>
          </p:cNvSpPr>
          <p:nvPr/>
        </p:nvSpPr>
        <p:spPr bwMode="gray">
          <a:xfrm>
            <a:off x="2790810" y="5910248"/>
            <a:ext cx="32893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1400" dirty="0">
                <a:solidFill>
                  <a:srgbClr val="000000"/>
                </a:solidFill>
              </a:rPr>
              <a:t>Mjerilo 1:5, 1:10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2420923" y="2765411"/>
            <a:ext cx="4051300" cy="914400"/>
            <a:chOff x="2736" y="1803"/>
            <a:chExt cx="2552" cy="576"/>
          </a:xfrm>
        </p:grpSpPr>
        <p:sp>
          <p:nvSpPr>
            <p:cNvPr id="59405" name="Rectangle 13"/>
            <p:cNvSpPr>
              <a:spLocks noChangeArrowheads="1"/>
            </p:cNvSpPr>
            <p:nvPr/>
          </p:nvSpPr>
          <p:spPr bwMode="gray">
            <a:xfrm>
              <a:off x="2736" y="1803"/>
              <a:ext cx="2552" cy="5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59406" name="Rectangle 14"/>
            <p:cNvSpPr>
              <a:spLocks noChangeArrowheads="1"/>
            </p:cNvSpPr>
            <p:nvPr/>
          </p:nvSpPr>
          <p:spPr bwMode="gray">
            <a:xfrm>
              <a:off x="2743" y="1809"/>
              <a:ext cx="2536" cy="26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59407" name="Rectangle 15"/>
            <p:cNvSpPr>
              <a:spLocks noChangeArrowheads="1"/>
            </p:cNvSpPr>
            <p:nvPr/>
          </p:nvSpPr>
          <p:spPr bwMode="gray">
            <a:xfrm>
              <a:off x="2744" y="2059"/>
              <a:ext cx="2535" cy="314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tint val="61176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r-HR"/>
            </a:p>
          </p:txBody>
        </p:sp>
      </p:grpSp>
      <p:sp>
        <p:nvSpPr>
          <p:cNvPr id="59408" name="Text Box 16"/>
          <p:cNvSpPr txBox="1">
            <a:spLocks noChangeArrowheads="1"/>
          </p:cNvSpPr>
          <p:nvPr/>
        </p:nvSpPr>
        <p:spPr bwMode="gray">
          <a:xfrm>
            <a:off x="2789223" y="3284523"/>
            <a:ext cx="32893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1400" dirty="0">
                <a:solidFill>
                  <a:srgbClr val="000000"/>
                </a:solidFill>
              </a:rPr>
              <a:t>Čavli, vijci, trnovi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2408223" y="4049698"/>
            <a:ext cx="4051300" cy="914400"/>
            <a:chOff x="2728" y="2640"/>
            <a:chExt cx="2552" cy="576"/>
          </a:xfrm>
        </p:grpSpPr>
        <p:sp>
          <p:nvSpPr>
            <p:cNvPr id="59410" name="Rectangle 18"/>
            <p:cNvSpPr>
              <a:spLocks noChangeArrowheads="1"/>
            </p:cNvSpPr>
            <p:nvPr/>
          </p:nvSpPr>
          <p:spPr bwMode="gray">
            <a:xfrm>
              <a:off x="2728" y="2640"/>
              <a:ext cx="2552" cy="5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59411" name="Rectangle 19"/>
            <p:cNvSpPr>
              <a:spLocks noChangeArrowheads="1"/>
            </p:cNvSpPr>
            <p:nvPr/>
          </p:nvSpPr>
          <p:spPr bwMode="gray">
            <a:xfrm>
              <a:off x="2742" y="2646"/>
              <a:ext cx="2529" cy="262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59412" name="Rectangle 20"/>
            <p:cNvSpPr>
              <a:spLocks noChangeArrowheads="1"/>
            </p:cNvSpPr>
            <p:nvPr/>
          </p:nvSpPr>
          <p:spPr bwMode="gray">
            <a:xfrm>
              <a:off x="2736" y="2896"/>
              <a:ext cx="2535" cy="314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tint val="61176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r-HR"/>
            </a:p>
          </p:txBody>
        </p:sp>
      </p:grpSp>
      <p:sp>
        <p:nvSpPr>
          <p:cNvPr id="59413" name="Text Box 21"/>
          <p:cNvSpPr txBox="1">
            <a:spLocks noChangeArrowheads="1"/>
          </p:cNvSpPr>
          <p:nvPr/>
        </p:nvSpPr>
        <p:spPr bwMode="gray">
          <a:xfrm>
            <a:off x="2789223" y="4575161"/>
            <a:ext cx="32893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1400" dirty="0">
                <a:solidFill>
                  <a:srgbClr val="000000"/>
                </a:solidFill>
              </a:rPr>
              <a:t>Izračun broja spojnog sredstva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9414" name="Text Box 22"/>
          <p:cNvSpPr txBox="1">
            <a:spLocks noChangeArrowheads="1"/>
          </p:cNvSpPr>
          <p:nvPr/>
        </p:nvSpPr>
        <p:spPr bwMode="white">
          <a:xfrm>
            <a:off x="3233723" y="5384786"/>
            <a:ext cx="2432050" cy="427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2200" dirty="0">
                <a:solidFill>
                  <a:srgbClr val="FFFFFF"/>
                </a:solidFill>
              </a:rPr>
              <a:t>Nacrt detalja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59415" name="Text Box 23"/>
          <p:cNvSpPr txBox="1">
            <a:spLocks noChangeArrowheads="1"/>
          </p:cNvSpPr>
          <p:nvPr/>
        </p:nvSpPr>
        <p:spPr bwMode="gray">
          <a:xfrm>
            <a:off x="3265473" y="2759061"/>
            <a:ext cx="2432050" cy="427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2200" dirty="0">
                <a:solidFill>
                  <a:srgbClr val="FFFFFF"/>
                </a:solidFill>
              </a:rPr>
              <a:t>Spojna sredstva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59416" name="Text Box 24"/>
          <p:cNvSpPr txBox="1">
            <a:spLocks noChangeArrowheads="1"/>
          </p:cNvSpPr>
          <p:nvPr/>
        </p:nvSpPr>
        <p:spPr bwMode="gray">
          <a:xfrm>
            <a:off x="1500166" y="4071942"/>
            <a:ext cx="571504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dirty="0">
                <a:solidFill>
                  <a:srgbClr val="FFFFFF"/>
                </a:solidFill>
              </a:rPr>
              <a:t>Proračun nosivosti spojnog sredstva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9426" name="Rectangle 34"/>
          <p:cNvSpPr>
            <a:spLocks noChangeArrowheads="1"/>
          </p:cNvSpPr>
          <p:nvPr/>
        </p:nvSpPr>
        <p:spPr bwMode="ltGray">
          <a:xfrm>
            <a:off x="2408223" y="1419211"/>
            <a:ext cx="4051300" cy="9144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hr-HR"/>
          </a:p>
        </p:txBody>
      </p:sp>
      <p:sp>
        <p:nvSpPr>
          <p:cNvPr id="59427" name="Rectangle 35"/>
          <p:cNvSpPr>
            <a:spLocks noChangeArrowheads="1"/>
          </p:cNvSpPr>
          <p:nvPr/>
        </p:nvSpPr>
        <p:spPr bwMode="ltGray">
          <a:xfrm>
            <a:off x="2428860" y="1428736"/>
            <a:ext cx="4016375" cy="415925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r-HR"/>
          </a:p>
        </p:txBody>
      </p:sp>
      <p:sp>
        <p:nvSpPr>
          <p:cNvPr id="59428" name="Rectangle 36"/>
          <p:cNvSpPr>
            <a:spLocks noChangeArrowheads="1"/>
          </p:cNvSpPr>
          <p:nvPr/>
        </p:nvSpPr>
        <p:spPr bwMode="ltGray">
          <a:xfrm>
            <a:off x="2420923" y="1825611"/>
            <a:ext cx="4024312" cy="498475"/>
          </a:xfrm>
          <a:prstGeom prst="rect">
            <a:avLst/>
          </a:prstGeom>
          <a:gradFill rotWithShape="1">
            <a:gsLst>
              <a:gs pos="0">
                <a:schemeClr val="folHlink">
                  <a:gamma/>
                  <a:tint val="61176"/>
                  <a:invGamma/>
                </a:schemeClr>
              </a:gs>
              <a:gs pos="100000">
                <a:schemeClr val="folHlink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r-HR"/>
          </a:p>
        </p:txBody>
      </p:sp>
      <p:sp>
        <p:nvSpPr>
          <p:cNvPr id="59429" name="Text Box 37"/>
          <p:cNvSpPr txBox="1">
            <a:spLocks noChangeArrowheads="1"/>
          </p:cNvSpPr>
          <p:nvPr/>
        </p:nvSpPr>
        <p:spPr bwMode="gray">
          <a:xfrm>
            <a:off x="2492333" y="1944663"/>
            <a:ext cx="398939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1400" dirty="0">
                <a:solidFill>
                  <a:srgbClr val="000000"/>
                </a:solidFill>
              </a:rPr>
              <a:t>Utisnuti čelični lim, lim sa vanjske strane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9430" name="Text Box 38"/>
          <p:cNvSpPr txBox="1">
            <a:spLocks noChangeArrowheads="1"/>
          </p:cNvSpPr>
          <p:nvPr/>
        </p:nvSpPr>
        <p:spPr bwMode="gray">
          <a:xfrm>
            <a:off x="3265473" y="1392223"/>
            <a:ext cx="2432050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2200" dirty="0">
                <a:solidFill>
                  <a:srgbClr val="FFFFFF"/>
                </a:solidFill>
              </a:rPr>
              <a:t>Suvremeni detalji</a:t>
            </a:r>
            <a:endParaRPr lang="en-US" sz="2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Detalj – mod sloma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 l="394" t="2625" r="394" b="525"/>
          <a:stretch>
            <a:fillRect/>
          </a:stretch>
        </p:blipFill>
        <p:spPr bwMode="auto">
          <a:xfrm>
            <a:off x="1000100" y="1500174"/>
            <a:ext cx="7500990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730363" y="3643311"/>
            <a:ext cx="5461000" cy="987425"/>
            <a:chOff x="854" y="1695"/>
            <a:chExt cx="3440" cy="622"/>
          </a:xfrm>
        </p:grpSpPr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>
              <a:off x="3814" y="1875"/>
              <a:ext cx="480" cy="288"/>
            </a:xfrm>
            <a:prstGeom prst="rtTriangle">
              <a:avLst/>
            </a:prstGeom>
            <a:solidFill>
              <a:schemeClr val="bg2">
                <a:alpha val="5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 rot="21423900" flipH="1">
              <a:off x="854" y="2053"/>
              <a:ext cx="511" cy="264"/>
            </a:xfrm>
            <a:prstGeom prst="rtTriangle">
              <a:avLst/>
            </a:prstGeom>
            <a:solidFill>
              <a:schemeClr val="bg2">
                <a:alpha val="5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 flipV="1">
              <a:off x="1408" y="1736"/>
              <a:ext cx="400" cy="200"/>
            </a:xfrm>
            <a:prstGeom prst="rtTriangle">
              <a:avLst/>
            </a:prstGeom>
            <a:solidFill>
              <a:schemeClr val="bg2">
                <a:alpha val="5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9"/>
            <p:cNvSpPr>
              <a:spLocks noChangeArrowheads="1"/>
            </p:cNvSpPr>
            <p:nvPr/>
          </p:nvSpPr>
          <p:spPr bwMode="auto">
            <a:xfrm flipH="1" flipV="1">
              <a:off x="3634" y="1695"/>
              <a:ext cx="328" cy="152"/>
            </a:xfrm>
            <a:prstGeom prst="rtTriangle">
              <a:avLst/>
            </a:prstGeom>
            <a:solidFill>
              <a:schemeClr val="bg2">
                <a:alpha val="5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2571736" y="3429000"/>
            <a:ext cx="4070350" cy="596900"/>
            <a:chOff x="1564" y="1560"/>
            <a:chExt cx="2564" cy="376"/>
          </a:xfrm>
        </p:grpSpPr>
        <p:sp>
          <p:nvSpPr>
            <p:cNvPr id="11" name="AutoShape 11"/>
            <p:cNvSpPr>
              <a:spLocks noChangeArrowheads="1"/>
            </p:cNvSpPr>
            <p:nvPr/>
          </p:nvSpPr>
          <p:spPr bwMode="auto">
            <a:xfrm rot="3811978">
              <a:off x="1584" y="1556"/>
              <a:ext cx="360" cy="400"/>
            </a:xfrm>
            <a:custGeom>
              <a:avLst/>
              <a:gdLst>
                <a:gd name="G0" fmla="+- -74643 0 0"/>
                <a:gd name="G1" fmla="+- 11796244 0 0"/>
                <a:gd name="G2" fmla="+- -74643 0 11796244"/>
                <a:gd name="G3" fmla="+- 10800 0 0"/>
                <a:gd name="G4" fmla="+- 0 0 -7464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10263 0 0"/>
                <a:gd name="G9" fmla="+- 0 0 11796244"/>
                <a:gd name="G10" fmla="+- 10263 0 2700"/>
                <a:gd name="G11" fmla="cos G10 -74643"/>
                <a:gd name="G12" fmla="sin G10 -74643"/>
                <a:gd name="G13" fmla="cos 13500 -74643"/>
                <a:gd name="G14" fmla="sin 13500 -74643"/>
                <a:gd name="G15" fmla="+- G11 10800 0"/>
                <a:gd name="G16" fmla="+- G12 10800 0"/>
                <a:gd name="G17" fmla="+- G13 10800 0"/>
                <a:gd name="G18" fmla="+- G14 10800 0"/>
                <a:gd name="G19" fmla="*/ 10263 1 2"/>
                <a:gd name="G20" fmla="+- G19 5400 0"/>
                <a:gd name="G21" fmla="cos G20 -74643"/>
                <a:gd name="G22" fmla="sin G20 -74643"/>
                <a:gd name="G23" fmla="+- G21 10800 0"/>
                <a:gd name="G24" fmla="+- G12 G23 G22"/>
                <a:gd name="G25" fmla="+- G22 G23 G11"/>
                <a:gd name="G26" fmla="cos 10800 -74643"/>
                <a:gd name="G27" fmla="sin 10800 -74643"/>
                <a:gd name="G28" fmla="cos 10263 -74643"/>
                <a:gd name="G29" fmla="sin 10263 -7464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11796244"/>
                <a:gd name="G36" fmla="sin G34 11796244"/>
                <a:gd name="G37" fmla="+/ 11796244 -7464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10263 G39"/>
                <a:gd name="G43" fmla="sin 10263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0692 w 21600"/>
                <a:gd name="T5" fmla="*/ 0 h 21600"/>
                <a:gd name="T6" fmla="*/ 268 w 21600"/>
                <a:gd name="T7" fmla="*/ 10800 h 21600"/>
                <a:gd name="T8" fmla="*/ 10697 w 21600"/>
                <a:gd name="T9" fmla="*/ 537 h 21600"/>
                <a:gd name="T10" fmla="*/ 24297 w 21600"/>
                <a:gd name="T11" fmla="*/ 10531 h 21600"/>
                <a:gd name="T12" fmla="*/ 21388 w 21600"/>
                <a:gd name="T13" fmla="*/ 13558 h 21600"/>
                <a:gd name="T14" fmla="*/ 18361 w 21600"/>
                <a:gd name="T15" fmla="*/ 10649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21060" y="10595"/>
                  </a:moveTo>
                  <a:cubicBezTo>
                    <a:pt x="20949" y="5008"/>
                    <a:pt x="16388" y="537"/>
                    <a:pt x="10800" y="537"/>
                  </a:cubicBezTo>
                  <a:cubicBezTo>
                    <a:pt x="5131" y="537"/>
                    <a:pt x="537" y="5131"/>
                    <a:pt x="537" y="10800"/>
                  </a:cubicBezTo>
                  <a:cubicBezTo>
                    <a:pt x="536" y="10800"/>
                    <a:pt x="537" y="10800"/>
                    <a:pt x="537" y="10800"/>
                  </a:cubicBezTo>
                  <a:lnTo>
                    <a:pt x="0" y="10800"/>
                  </a:lnTo>
                  <a:cubicBezTo>
                    <a:pt x="0" y="10800"/>
                    <a:pt x="0" y="10800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681" y="-1"/>
                    <a:pt x="21480" y="4705"/>
                    <a:pt x="21597" y="10585"/>
                  </a:cubicBezTo>
                  <a:lnTo>
                    <a:pt x="24297" y="10531"/>
                  </a:lnTo>
                  <a:lnTo>
                    <a:pt x="21388" y="13558"/>
                  </a:lnTo>
                  <a:lnTo>
                    <a:pt x="18361" y="10649"/>
                  </a:lnTo>
                  <a:lnTo>
                    <a:pt x="21060" y="10595"/>
                  </a:lnTo>
                  <a:close/>
                </a:path>
              </a:pathLst>
            </a:custGeom>
            <a:noFill/>
            <a:ln w="28575">
              <a:solidFill>
                <a:srgbClr val="99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12"/>
            <p:cNvSpPr>
              <a:spLocks noChangeArrowheads="1"/>
            </p:cNvSpPr>
            <p:nvPr/>
          </p:nvSpPr>
          <p:spPr bwMode="auto">
            <a:xfrm rot="17788022" flipH="1">
              <a:off x="3748" y="1540"/>
              <a:ext cx="360" cy="400"/>
            </a:xfrm>
            <a:custGeom>
              <a:avLst/>
              <a:gdLst>
                <a:gd name="G0" fmla="+- -74643 0 0"/>
                <a:gd name="G1" fmla="+- 11796244 0 0"/>
                <a:gd name="G2" fmla="+- -74643 0 11796244"/>
                <a:gd name="G3" fmla="+- 10800 0 0"/>
                <a:gd name="G4" fmla="+- 0 0 -7464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10263 0 0"/>
                <a:gd name="G9" fmla="+- 0 0 11796244"/>
                <a:gd name="G10" fmla="+- 10263 0 2700"/>
                <a:gd name="G11" fmla="cos G10 -74643"/>
                <a:gd name="G12" fmla="sin G10 -74643"/>
                <a:gd name="G13" fmla="cos 13500 -74643"/>
                <a:gd name="G14" fmla="sin 13500 -74643"/>
                <a:gd name="G15" fmla="+- G11 10800 0"/>
                <a:gd name="G16" fmla="+- G12 10800 0"/>
                <a:gd name="G17" fmla="+- G13 10800 0"/>
                <a:gd name="G18" fmla="+- G14 10800 0"/>
                <a:gd name="G19" fmla="*/ 10263 1 2"/>
                <a:gd name="G20" fmla="+- G19 5400 0"/>
                <a:gd name="G21" fmla="cos G20 -74643"/>
                <a:gd name="G22" fmla="sin G20 -74643"/>
                <a:gd name="G23" fmla="+- G21 10800 0"/>
                <a:gd name="G24" fmla="+- G12 G23 G22"/>
                <a:gd name="G25" fmla="+- G22 G23 G11"/>
                <a:gd name="G26" fmla="cos 10800 -74643"/>
                <a:gd name="G27" fmla="sin 10800 -74643"/>
                <a:gd name="G28" fmla="cos 10263 -74643"/>
                <a:gd name="G29" fmla="sin 10263 -7464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11796244"/>
                <a:gd name="G36" fmla="sin G34 11796244"/>
                <a:gd name="G37" fmla="+/ 11796244 -7464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10263 G39"/>
                <a:gd name="G43" fmla="sin 10263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0692 w 21600"/>
                <a:gd name="T5" fmla="*/ 0 h 21600"/>
                <a:gd name="T6" fmla="*/ 268 w 21600"/>
                <a:gd name="T7" fmla="*/ 10800 h 21600"/>
                <a:gd name="T8" fmla="*/ 10697 w 21600"/>
                <a:gd name="T9" fmla="*/ 537 h 21600"/>
                <a:gd name="T10" fmla="*/ 24297 w 21600"/>
                <a:gd name="T11" fmla="*/ 10531 h 21600"/>
                <a:gd name="T12" fmla="*/ 21388 w 21600"/>
                <a:gd name="T13" fmla="*/ 13558 h 21600"/>
                <a:gd name="T14" fmla="*/ 18361 w 21600"/>
                <a:gd name="T15" fmla="*/ 10649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21060" y="10595"/>
                  </a:moveTo>
                  <a:cubicBezTo>
                    <a:pt x="20949" y="5008"/>
                    <a:pt x="16388" y="537"/>
                    <a:pt x="10800" y="537"/>
                  </a:cubicBezTo>
                  <a:cubicBezTo>
                    <a:pt x="5131" y="537"/>
                    <a:pt x="537" y="5131"/>
                    <a:pt x="537" y="10800"/>
                  </a:cubicBezTo>
                  <a:cubicBezTo>
                    <a:pt x="536" y="10800"/>
                    <a:pt x="537" y="10800"/>
                    <a:pt x="537" y="10800"/>
                  </a:cubicBezTo>
                  <a:lnTo>
                    <a:pt x="0" y="10800"/>
                  </a:lnTo>
                  <a:cubicBezTo>
                    <a:pt x="0" y="10800"/>
                    <a:pt x="0" y="10800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681" y="-1"/>
                    <a:pt x="21480" y="4705"/>
                    <a:pt x="21597" y="10585"/>
                  </a:cubicBezTo>
                  <a:lnTo>
                    <a:pt x="24297" y="10531"/>
                  </a:lnTo>
                  <a:lnTo>
                    <a:pt x="21388" y="13558"/>
                  </a:lnTo>
                  <a:lnTo>
                    <a:pt x="18361" y="10649"/>
                  </a:lnTo>
                  <a:lnTo>
                    <a:pt x="21060" y="10595"/>
                  </a:lnTo>
                  <a:close/>
                </a:path>
              </a:pathLst>
            </a:custGeom>
            <a:noFill/>
            <a:ln w="28575">
              <a:solidFill>
                <a:srgbClr val="99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Detalj – mod sloma</a:t>
            </a:r>
            <a:endParaRPr lang="en-US" dirty="0"/>
          </a:p>
        </p:txBody>
      </p:sp>
      <p:pic>
        <p:nvPicPr>
          <p:cNvPr id="4" name="Picture 2" descr="S-90-2-vorne-ob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28802"/>
            <a:ext cx="5091251" cy="4071966"/>
          </a:xfrm>
          <a:prstGeom prst="rect">
            <a:avLst/>
          </a:prstGeom>
          <a:noFill/>
        </p:spPr>
      </p:pic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2928934"/>
            <a:ext cx="38862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Spojevi</a:t>
            </a:r>
          </a:p>
        </p:txBody>
      </p:sp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928802"/>
            <a:ext cx="8677289" cy="32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Detalji</a:t>
            </a:r>
            <a:endParaRPr lang="en-US" dirty="0"/>
          </a:p>
        </p:txBody>
      </p:sp>
      <p:pic>
        <p:nvPicPr>
          <p:cNvPr id="4" name="17-Passbolzen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571612"/>
            <a:ext cx="6096000" cy="4572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71604" y="6215082"/>
            <a:ext cx="592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                Trn			Vijak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Modovi loma</a:t>
            </a:r>
            <a:endParaRPr lang="en-US" dirty="0"/>
          </a:p>
        </p:txBody>
      </p:sp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2"/>
          <a:srcRect l="15820" t="14648" r="63672" b="63379"/>
          <a:stretch>
            <a:fillRect/>
          </a:stretch>
        </p:blipFill>
        <p:spPr bwMode="auto">
          <a:xfrm>
            <a:off x="1000100" y="1071546"/>
            <a:ext cx="258367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9683" name="Picture 3"/>
          <p:cNvPicPr>
            <a:picLocks noChangeAspect="1" noChangeArrowheads="1"/>
          </p:cNvPicPr>
          <p:nvPr/>
        </p:nvPicPr>
        <p:blipFill>
          <a:blip r:embed="rId3"/>
          <a:srcRect l="15429" t="14844" r="62891" b="62451"/>
          <a:stretch>
            <a:fillRect/>
          </a:stretch>
        </p:blipFill>
        <p:spPr bwMode="auto">
          <a:xfrm>
            <a:off x="4572000" y="1071546"/>
            <a:ext cx="2643206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4"/>
          <a:srcRect l="16015" t="14844" r="62891" b="63184"/>
          <a:stretch>
            <a:fillRect/>
          </a:stretch>
        </p:blipFill>
        <p:spPr bwMode="auto">
          <a:xfrm>
            <a:off x="285752" y="3643314"/>
            <a:ext cx="2571768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9685" name="Picture 5"/>
          <p:cNvPicPr>
            <a:picLocks noChangeAspect="1" noChangeArrowheads="1"/>
          </p:cNvPicPr>
          <p:nvPr/>
        </p:nvPicPr>
        <p:blipFill>
          <a:blip r:embed="rId5"/>
          <a:srcRect l="16015" t="14844" r="64063" b="63184"/>
          <a:stretch>
            <a:fillRect/>
          </a:stretch>
        </p:blipFill>
        <p:spPr bwMode="auto">
          <a:xfrm>
            <a:off x="3071802" y="3643314"/>
            <a:ext cx="2428892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9686" name="Picture 6"/>
          <p:cNvPicPr>
            <a:picLocks noChangeAspect="1" noChangeArrowheads="1"/>
          </p:cNvPicPr>
          <p:nvPr/>
        </p:nvPicPr>
        <p:blipFill>
          <a:blip r:embed="rId6"/>
          <a:srcRect l="15429" t="14844" r="63477" b="63184"/>
          <a:stretch>
            <a:fillRect/>
          </a:stretch>
        </p:blipFill>
        <p:spPr bwMode="auto">
          <a:xfrm>
            <a:off x="5786446" y="3643314"/>
            <a:ext cx="2571768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59558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Nosivost spojnih sredstava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hr-HR" sz="2400" dirty="0"/>
              <a:t>Proračunska vrijednost tlačne čvrstoće drva po omotaču rupe zabijanih čavala: </a:t>
            </a:r>
          </a:p>
          <a:p>
            <a:pPr>
              <a:buFont typeface="Wingdings" pitchFamily="2" charset="2"/>
              <a:buChar char="Ø"/>
            </a:pPr>
            <a:endParaRPr lang="hr-HR" sz="2400" dirty="0"/>
          </a:p>
          <a:p>
            <a:pPr>
              <a:buFont typeface="Wingdings" pitchFamily="2" charset="2"/>
              <a:buChar char="Ø"/>
            </a:pPr>
            <a:endParaRPr lang="hr-HR" sz="2400" dirty="0"/>
          </a:p>
          <a:p>
            <a:pPr>
              <a:buFont typeface="Wingdings" pitchFamily="2" charset="2"/>
              <a:buChar char="Ø"/>
            </a:pPr>
            <a:r>
              <a:rPr lang="hr-HR" sz="2400" dirty="0"/>
              <a:t>Proračunska vrijednost momenta tečenja okruglog čavla:</a:t>
            </a:r>
          </a:p>
          <a:p>
            <a:pPr>
              <a:buFont typeface="Wingdings" pitchFamily="2" charset="2"/>
              <a:buChar char="Ø"/>
            </a:pPr>
            <a:endParaRPr lang="hr-HR" sz="2400" dirty="0"/>
          </a:p>
          <a:p>
            <a:pPr>
              <a:buFont typeface="Wingdings" pitchFamily="2" charset="2"/>
              <a:buChar char="Ø"/>
            </a:pPr>
            <a:endParaRPr lang="en-US" sz="2400" dirty="0"/>
          </a:p>
          <a:p>
            <a:pPr>
              <a:buFont typeface="Wingdings" pitchFamily="2" charset="2"/>
              <a:buChar char="Ø"/>
            </a:pPr>
            <a:r>
              <a:rPr lang="hr-HR" sz="2400" dirty="0"/>
              <a:t>Određivanje proračunske vrijednosti nosivosti spoja – u ovisnosti o modu loma odrediti nosivost  spoja (</a:t>
            </a:r>
            <a:r>
              <a:rPr lang="hr-HR" sz="2400" dirty="0" err="1"/>
              <a:t>Rd</a:t>
            </a:r>
            <a:r>
              <a:rPr lang="hr-HR" sz="2400" dirty="0"/>
              <a:t>)</a:t>
            </a:r>
            <a:endParaRPr lang="en-US" sz="2400" dirty="0"/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6323" name="Object 3"/>
          <p:cNvGraphicFramePr>
            <a:graphicFrameLocks noChangeAspect="1"/>
          </p:cNvGraphicFramePr>
          <p:nvPr/>
        </p:nvGraphicFramePr>
        <p:xfrm>
          <a:off x="2357422" y="2285992"/>
          <a:ext cx="2722582" cy="500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2" name="Equation" r:id="rId3" imgW="1396800" imgH="253800" progId="Equation.3">
                  <p:embed/>
                </p:oleObj>
              </mc:Choice>
              <mc:Fallback>
                <p:oleObj name="Equation" r:id="rId3" imgW="13968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22" y="2285992"/>
                        <a:ext cx="2722582" cy="500066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6325" name="Object 5"/>
          <p:cNvGraphicFramePr>
            <a:graphicFrameLocks noChangeAspect="1"/>
          </p:cNvGraphicFramePr>
          <p:nvPr/>
        </p:nvGraphicFramePr>
        <p:xfrm>
          <a:off x="4000496" y="3500438"/>
          <a:ext cx="2232279" cy="471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3" name="Equation" r:id="rId5" imgW="1218960" imgH="253800" progId="Equation.3">
                  <p:embed/>
                </p:oleObj>
              </mc:Choice>
              <mc:Fallback>
                <p:oleObj name="Equation" r:id="rId5" imgW="12189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496" y="3500438"/>
                        <a:ext cx="2232279" cy="47148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01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200" dirty="0"/>
              <a:t>Čavli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r-HR" sz="2000" dirty="0"/>
              <a:t>Provjera debljine najtanjeg elementa u vezi:</a:t>
            </a:r>
          </a:p>
          <a:p>
            <a:endParaRPr lang="hr-HR" sz="2000" dirty="0"/>
          </a:p>
          <a:p>
            <a:endParaRPr lang="hr-HR" sz="2000" dirty="0"/>
          </a:p>
          <a:p>
            <a:endParaRPr lang="hr-HR" sz="2000" dirty="0"/>
          </a:p>
          <a:p>
            <a:endParaRPr lang="hr-HR" sz="2000" dirty="0"/>
          </a:p>
          <a:p>
            <a:r>
              <a:rPr lang="hr-HR" sz="2000" dirty="0"/>
              <a:t>Provjera dubine zabijanja čavla:</a:t>
            </a:r>
            <a:endParaRPr lang="en-US" sz="2000" dirty="0"/>
          </a:p>
          <a:p>
            <a:endParaRPr lang="en-US" sz="2000" dirty="0"/>
          </a:p>
          <a:p>
            <a:pPr>
              <a:buNone/>
            </a:pPr>
            <a:endParaRPr lang="en-US" sz="2000" dirty="0"/>
          </a:p>
        </p:txBody>
      </p:sp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52225" name="Object 1"/>
          <p:cNvGraphicFramePr>
            <a:graphicFrameLocks noChangeAspect="1"/>
          </p:cNvGraphicFramePr>
          <p:nvPr/>
        </p:nvGraphicFramePr>
        <p:xfrm>
          <a:off x="1285852" y="1928802"/>
          <a:ext cx="2510536" cy="857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04" name="Equation" r:id="rId3" imgW="1625400" imgH="558720" progId="Equation.3">
                  <p:embed/>
                </p:oleObj>
              </mc:Choice>
              <mc:Fallback>
                <p:oleObj name="Equation" r:id="rId3" imgW="162540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52" y="1928802"/>
                        <a:ext cx="2510536" cy="857256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52229" name="Object 5"/>
          <p:cNvGraphicFramePr>
            <a:graphicFrameLocks noChangeAspect="1"/>
          </p:cNvGraphicFramePr>
          <p:nvPr/>
        </p:nvGraphicFramePr>
        <p:xfrm>
          <a:off x="1571604" y="4214818"/>
          <a:ext cx="1408113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05" name="Equation" r:id="rId5" imgW="850680" imgH="215640" progId="Equation.3">
                  <p:embed/>
                </p:oleObj>
              </mc:Choice>
              <mc:Fallback>
                <p:oleObj name="Equation" r:id="rId5" imgW="850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04" y="4214818"/>
                        <a:ext cx="1408113" cy="361950"/>
                      </a:xfrm>
                      <a:prstGeom prst="rect">
                        <a:avLst/>
                      </a:prstGeom>
                      <a:solidFill>
                        <a:srgbClr val="FF99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52231" name="Object 7"/>
          <p:cNvGraphicFramePr>
            <a:graphicFrameLocks noChangeAspect="1"/>
          </p:cNvGraphicFramePr>
          <p:nvPr/>
        </p:nvGraphicFramePr>
        <p:xfrm>
          <a:off x="3786182" y="4071942"/>
          <a:ext cx="1357321" cy="74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06" name="Equation" r:id="rId7" imgW="723600" imgH="393480" progId="Equation.3">
                  <p:embed/>
                </p:oleObj>
              </mc:Choice>
              <mc:Fallback>
                <p:oleObj name="Equation" r:id="rId7" imgW="723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6182" y="4071942"/>
                        <a:ext cx="1357321" cy="743737"/>
                      </a:xfrm>
                      <a:prstGeom prst="rect">
                        <a:avLst/>
                      </a:prstGeom>
                      <a:solidFill>
                        <a:srgbClr val="FF99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214942" y="4071942"/>
            <a:ext cx="257176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r-HR" dirty="0">
                <a:solidFill>
                  <a:srgbClr val="FFFFFF"/>
                </a:solidFill>
              </a:rPr>
              <a:t>Glatki čavli</a:t>
            </a:r>
          </a:p>
          <a:p>
            <a:r>
              <a:rPr lang="hr-HR" dirty="0">
                <a:solidFill>
                  <a:srgbClr val="FFFFFF"/>
                </a:solidFill>
              </a:rPr>
              <a:t>Posebni čavli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58016" y="2169834"/>
            <a:ext cx="1957393" cy="402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99039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Vrijednost čvrstoće po omotaču rupe</a:t>
            </a:r>
            <a:endParaRPr lang="en-US" dirty="0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928802"/>
            <a:ext cx="3786214" cy="67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2857496"/>
            <a:ext cx="3527040" cy="919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5" y="4143380"/>
            <a:ext cx="3766553" cy="814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62988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Vrijednost momenta tečenja</a:t>
            </a:r>
            <a:endParaRPr lang="en-US" dirty="0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2000240"/>
            <a:ext cx="3050824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3357562"/>
            <a:ext cx="5501055" cy="196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918438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Modovi loma - </a:t>
            </a:r>
            <a:r>
              <a:rPr lang="hr-HR" dirty="0" err="1"/>
              <a:t>jednorezni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r-HR" sz="2400" dirty="0"/>
              <a:t>S tankim čeličnim limom t &lt; 0,5d</a:t>
            </a:r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pPr>
              <a:buNone/>
            </a:pPr>
            <a:endParaRPr lang="hr-HR" sz="1600" dirty="0"/>
          </a:p>
          <a:p>
            <a:pPr>
              <a:buNone/>
            </a:pPr>
            <a:r>
              <a:rPr lang="en-US" sz="1600" dirty="0" err="1"/>
              <a:t>Projektna</a:t>
            </a:r>
            <a:r>
              <a:rPr lang="en-US" sz="1600" dirty="0"/>
              <a:t> </a:t>
            </a:r>
            <a:r>
              <a:rPr lang="en-US" sz="1600" dirty="0" err="1"/>
              <a:t>vrijednost</a:t>
            </a:r>
            <a:r>
              <a:rPr lang="en-US" sz="1600" dirty="0"/>
              <a:t> </a:t>
            </a:r>
            <a:r>
              <a:rPr lang="en-US" sz="1600" dirty="0" err="1"/>
              <a:t>nosivosti</a:t>
            </a:r>
            <a:r>
              <a:rPr lang="en-US" sz="1600" dirty="0"/>
              <a:t> </a:t>
            </a:r>
            <a:r>
              <a:rPr lang="en-US" sz="1600" dirty="0" err="1"/>
              <a:t>spojnog</a:t>
            </a:r>
            <a:r>
              <a:rPr lang="en-US" sz="1600" dirty="0"/>
              <a:t> </a:t>
            </a:r>
            <a:r>
              <a:rPr lang="en-US" sz="1600" dirty="0" err="1"/>
              <a:t>sredstva</a:t>
            </a:r>
            <a:r>
              <a:rPr lang="hr-HR" sz="1600" dirty="0"/>
              <a:t> </a:t>
            </a:r>
            <a:r>
              <a:rPr lang="en-US" sz="1600" dirty="0"/>
              <a:t>Rd u </a:t>
            </a:r>
            <a:r>
              <a:rPr lang="en-US" sz="1600" dirty="0" err="1"/>
              <a:t>dvoreznoj</a:t>
            </a:r>
            <a:r>
              <a:rPr lang="en-US" sz="1600" dirty="0"/>
              <a:t> </a:t>
            </a:r>
            <a:r>
              <a:rPr lang="en-US" sz="1600" dirty="0" err="1"/>
              <a:t>vezi</a:t>
            </a:r>
            <a:r>
              <a:rPr lang="en-US" sz="1600" dirty="0"/>
              <a:t> </a:t>
            </a:r>
            <a:r>
              <a:rPr lang="en-US" sz="1600" dirty="0" err="1"/>
              <a:t>tada</a:t>
            </a:r>
            <a:r>
              <a:rPr lang="en-US" sz="1600" dirty="0"/>
              <a:t> je </a:t>
            </a:r>
            <a:r>
              <a:rPr lang="el-GR" sz="1600" dirty="0"/>
              <a:t>Σ = </a:t>
            </a:r>
            <a:r>
              <a:rPr lang="en-US" sz="1600" dirty="0" err="1"/>
              <a:t>minRd</a:t>
            </a:r>
            <a:r>
              <a:rPr lang="en-US" sz="1600" dirty="0"/>
              <a:t>.</a:t>
            </a:r>
            <a:endParaRPr lang="hr-HR" sz="2400" dirty="0"/>
          </a:p>
          <a:p>
            <a:r>
              <a:rPr lang="hr-HR" sz="2400" dirty="0"/>
              <a:t>S debelim limom t &gt; d</a:t>
            </a:r>
            <a:endParaRPr lang="en-US" sz="24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ED36F2C-8091-47BC-BA20-61C186C19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844824"/>
            <a:ext cx="5229225" cy="9525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59F7B1F-F859-4FAC-978D-B68EF3D52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4251325"/>
            <a:ext cx="5295900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31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Modovi loma - dvorezni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r-HR" sz="2400" dirty="0"/>
              <a:t>S tankim čeličnim limom t &lt; 0,5d</a:t>
            </a:r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pPr>
              <a:buNone/>
            </a:pPr>
            <a:endParaRPr lang="hr-HR" sz="1600" dirty="0"/>
          </a:p>
          <a:p>
            <a:pPr>
              <a:buNone/>
            </a:pPr>
            <a:r>
              <a:rPr lang="en-US" sz="1600" dirty="0" err="1"/>
              <a:t>Projektna</a:t>
            </a:r>
            <a:r>
              <a:rPr lang="en-US" sz="1600" dirty="0"/>
              <a:t> </a:t>
            </a:r>
            <a:r>
              <a:rPr lang="en-US" sz="1600" dirty="0" err="1"/>
              <a:t>vrijednost</a:t>
            </a:r>
            <a:r>
              <a:rPr lang="en-US" sz="1600" dirty="0"/>
              <a:t> </a:t>
            </a:r>
            <a:r>
              <a:rPr lang="en-US" sz="1600" dirty="0" err="1"/>
              <a:t>nosivosti</a:t>
            </a:r>
            <a:r>
              <a:rPr lang="en-US" sz="1600" dirty="0"/>
              <a:t> </a:t>
            </a:r>
            <a:r>
              <a:rPr lang="en-US" sz="1600" dirty="0" err="1"/>
              <a:t>spojnog</a:t>
            </a:r>
            <a:r>
              <a:rPr lang="en-US" sz="1600" dirty="0"/>
              <a:t> </a:t>
            </a:r>
            <a:r>
              <a:rPr lang="en-US" sz="1600" dirty="0" err="1"/>
              <a:t>sredstva</a:t>
            </a:r>
            <a:r>
              <a:rPr lang="hr-HR" sz="1600" dirty="0"/>
              <a:t> </a:t>
            </a:r>
            <a:r>
              <a:rPr lang="en-US" sz="1600" dirty="0"/>
              <a:t>Rd u </a:t>
            </a:r>
            <a:r>
              <a:rPr lang="en-US" sz="1600" dirty="0" err="1"/>
              <a:t>dvoreznoj</a:t>
            </a:r>
            <a:r>
              <a:rPr lang="en-US" sz="1600" dirty="0"/>
              <a:t> </a:t>
            </a:r>
            <a:r>
              <a:rPr lang="en-US" sz="1600" dirty="0" err="1"/>
              <a:t>vezi</a:t>
            </a:r>
            <a:r>
              <a:rPr lang="en-US" sz="1600" dirty="0"/>
              <a:t> </a:t>
            </a:r>
            <a:r>
              <a:rPr lang="en-US" sz="1600" dirty="0" err="1"/>
              <a:t>tada</a:t>
            </a:r>
            <a:r>
              <a:rPr lang="en-US" sz="1600" dirty="0"/>
              <a:t> je </a:t>
            </a:r>
            <a:r>
              <a:rPr lang="el-GR" sz="1600" dirty="0"/>
              <a:t>Σ = 2 </a:t>
            </a:r>
            <a:r>
              <a:rPr lang="en-US" sz="1600" dirty="0" err="1"/>
              <a:t>minRd</a:t>
            </a:r>
            <a:r>
              <a:rPr lang="en-US" sz="1600" dirty="0"/>
              <a:t>.</a:t>
            </a:r>
            <a:endParaRPr lang="hr-HR" sz="2400" dirty="0"/>
          </a:p>
          <a:p>
            <a:r>
              <a:rPr lang="hr-HR" sz="2400" dirty="0"/>
              <a:t>S debelim limom t &gt; d</a:t>
            </a:r>
            <a:endParaRPr lang="en-US" sz="2400" dirty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571612"/>
            <a:ext cx="7413461" cy="1624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4572008"/>
            <a:ext cx="7685573" cy="164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379845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Vrijednost nosivosti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r-HR" dirty="0"/>
              <a:t>Prva posmična ravnina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b="35167"/>
          <a:stretch>
            <a:fillRect/>
          </a:stretch>
        </p:blipFill>
        <p:spPr bwMode="auto">
          <a:xfrm>
            <a:off x="1259632" y="2188102"/>
            <a:ext cx="6359060" cy="3526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424663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Vrijednost nosivosti</a:t>
            </a:r>
            <a:endParaRPr lang="en-US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86C41EF-1AA5-42B3-BCC1-DEBA45B5E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5267325" cy="184785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941E2FA-896C-4E06-8307-5703B5A42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3260948"/>
            <a:ext cx="5305425" cy="24003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5C557C8-63C5-4991-A38F-C3B4D1822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51" y="5157192"/>
            <a:ext cx="3074627" cy="120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38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Nastavci i spojevi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vi-VN" dirty="0"/>
              <a:t>konstruiraju se za određenu konstrukciju i definirane sile te se</a:t>
            </a:r>
            <a:r>
              <a:rPr lang="hr-HR" dirty="0"/>
              <a:t> </a:t>
            </a:r>
            <a:r>
              <a:rPr lang="vi-VN" dirty="0"/>
              <a:t>mora dokazati njihova nosivost</a:t>
            </a:r>
            <a:endParaRPr lang="hr-HR" dirty="0"/>
          </a:p>
          <a:p>
            <a:pPr algn="just"/>
            <a:endParaRPr lang="vi-VN" dirty="0"/>
          </a:p>
          <a:p>
            <a:pPr>
              <a:buNone/>
            </a:pPr>
            <a:r>
              <a:rPr lang="hr-HR" dirty="0"/>
              <a:t>	1.) </a:t>
            </a:r>
            <a:r>
              <a:rPr lang="en-US" dirty="0" err="1"/>
              <a:t>Nastavci</a:t>
            </a:r>
            <a:r>
              <a:rPr lang="en-US" dirty="0"/>
              <a:t> </a:t>
            </a:r>
            <a:endParaRPr lang="hr-HR" dirty="0"/>
          </a:p>
          <a:p>
            <a:pPr>
              <a:buNone/>
            </a:pPr>
            <a:r>
              <a:rPr lang="hr-HR" dirty="0"/>
              <a:t>	2.) </a:t>
            </a:r>
            <a:r>
              <a:rPr lang="en-US" dirty="0" err="1"/>
              <a:t>Sudari</a:t>
            </a:r>
            <a:r>
              <a:rPr lang="en-US" dirty="0"/>
              <a:t> </a:t>
            </a:r>
            <a:endParaRPr lang="hr-HR" dirty="0"/>
          </a:p>
          <a:p>
            <a:pPr>
              <a:buNone/>
            </a:pPr>
            <a:r>
              <a:rPr lang="en-US" dirty="0"/>
              <a:t> </a:t>
            </a:r>
            <a:r>
              <a:rPr lang="hr-HR" dirty="0"/>
              <a:t>	3.) </a:t>
            </a:r>
            <a:r>
              <a:rPr lang="en-US" dirty="0" err="1"/>
              <a:t>Prehvatanja</a:t>
            </a:r>
            <a:r>
              <a:rPr lang="en-US" dirty="0"/>
              <a:t> </a:t>
            </a:r>
            <a:endParaRPr lang="hr-HR" dirty="0"/>
          </a:p>
          <a:p>
            <a:pPr>
              <a:buNone/>
            </a:pPr>
            <a:r>
              <a:rPr lang="hr-HR" dirty="0"/>
              <a:t>	4.) </a:t>
            </a:r>
            <a:r>
              <a:rPr lang="en-US" dirty="0" err="1"/>
              <a:t>Spojevi</a:t>
            </a:r>
            <a:r>
              <a:rPr lang="en-US" dirty="0"/>
              <a:t> s </a:t>
            </a:r>
            <a:r>
              <a:rPr lang="en-US" dirty="0" err="1"/>
              <a:t>tipskim</a:t>
            </a:r>
            <a:r>
              <a:rPr lang="en-US" dirty="0"/>
              <a:t> </a:t>
            </a:r>
            <a:r>
              <a:rPr lang="en-US" dirty="0" err="1"/>
              <a:t>čeličnim</a:t>
            </a:r>
            <a:r>
              <a:rPr lang="en-US" dirty="0"/>
              <a:t> </a:t>
            </a:r>
            <a:r>
              <a:rPr lang="en-US" dirty="0" err="1"/>
              <a:t>oblicima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Vrijednost nosivosti</a:t>
            </a:r>
            <a:endParaRPr lang="en-US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0AA067BF-F1F8-4230-AB34-AF15D7B83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47552"/>
            <a:ext cx="4824536" cy="298911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4C71B820-DF15-468C-8269-CF2D7F0AC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916" y="4005064"/>
            <a:ext cx="521970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972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Razmaci čavala</a:t>
            </a:r>
            <a:endParaRPr lang="en-US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/>
          <a:srcRect b="38735"/>
          <a:stretch>
            <a:fillRect/>
          </a:stretch>
        </p:blipFill>
        <p:spPr bwMode="auto">
          <a:xfrm>
            <a:off x="1357290" y="1142984"/>
            <a:ext cx="6572296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Razmaci čavala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t="61353"/>
          <a:stretch>
            <a:fillRect/>
          </a:stretch>
        </p:blipFill>
        <p:spPr bwMode="auto">
          <a:xfrm>
            <a:off x="1000100" y="2285992"/>
            <a:ext cx="7602768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Razmaci trnova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531352" cy="4495800"/>
          </a:xfrm>
        </p:spPr>
        <p:txBody>
          <a:bodyPr/>
          <a:lstStyle/>
          <a:p>
            <a:r>
              <a:rPr lang="hr-HR" sz="2000" dirty="0"/>
              <a:t>                                                     d = 16 mm</a:t>
            </a:r>
          </a:p>
          <a:p>
            <a:endParaRPr lang="hr-HR" sz="2000" dirty="0"/>
          </a:p>
          <a:p>
            <a:r>
              <a:rPr lang="hr-HR" sz="2000" dirty="0"/>
              <a:t>                                                     dijagonala kut 0°</a:t>
            </a:r>
          </a:p>
          <a:p>
            <a:endParaRPr lang="hr-HR" sz="2000" dirty="0"/>
          </a:p>
          <a:p>
            <a:r>
              <a:rPr lang="hr-HR" sz="2000" dirty="0"/>
              <a:t>                                                     pojas kut 45°</a:t>
            </a:r>
            <a:endParaRPr lang="en-US" sz="2000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071546"/>
            <a:ext cx="4929222" cy="196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000372"/>
            <a:ext cx="4929222" cy="334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849422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785794"/>
            <a:ext cx="7848600" cy="685800"/>
          </a:xfrm>
        </p:spPr>
        <p:txBody>
          <a:bodyPr/>
          <a:lstStyle/>
          <a:p>
            <a:r>
              <a:rPr lang="hr-HR" dirty="0"/>
              <a:t>Razmaci – </a:t>
            </a:r>
            <a:br>
              <a:rPr lang="hr-HR" dirty="0"/>
            </a:br>
            <a:r>
              <a:rPr lang="hr-HR" dirty="0"/>
              <a:t>opterećeni </a:t>
            </a:r>
            <a:br>
              <a:rPr lang="hr-HR" dirty="0"/>
            </a:br>
            <a:r>
              <a:rPr lang="hr-HR" dirty="0"/>
              <a:t>rub</a:t>
            </a:r>
          </a:p>
        </p:txBody>
      </p:sp>
      <p:sp>
        <p:nvSpPr>
          <p:cNvPr id="4" name="Rectangle 3"/>
          <p:cNvSpPr/>
          <p:nvPr/>
        </p:nvSpPr>
        <p:spPr>
          <a:xfrm>
            <a:off x="214282" y="3143248"/>
            <a:ext cx="8429684" cy="150019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Parallelogram 4"/>
          <p:cNvSpPr/>
          <p:nvPr/>
        </p:nvSpPr>
        <p:spPr>
          <a:xfrm>
            <a:off x="3000364" y="428604"/>
            <a:ext cx="2714644" cy="4214842"/>
          </a:xfrm>
          <a:prstGeom prst="parallelogram">
            <a:avLst>
              <a:gd name="adj" fmla="val 40326"/>
            </a:avLst>
          </a:prstGeom>
          <a:blipFill>
            <a:blip r:embed="rId3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Oval 5"/>
          <p:cNvSpPr/>
          <p:nvPr/>
        </p:nvSpPr>
        <p:spPr>
          <a:xfrm>
            <a:off x="3649658" y="3438528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Oval 8"/>
          <p:cNvSpPr/>
          <p:nvPr/>
        </p:nvSpPr>
        <p:spPr>
          <a:xfrm>
            <a:off x="4043358" y="3438528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Oval 9"/>
          <p:cNvSpPr/>
          <p:nvPr/>
        </p:nvSpPr>
        <p:spPr>
          <a:xfrm>
            <a:off x="4475158" y="3438528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Oval 10"/>
          <p:cNvSpPr/>
          <p:nvPr/>
        </p:nvSpPr>
        <p:spPr>
          <a:xfrm>
            <a:off x="3535358" y="3844928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Oval 11"/>
          <p:cNvSpPr/>
          <p:nvPr/>
        </p:nvSpPr>
        <p:spPr>
          <a:xfrm>
            <a:off x="3929058" y="3857628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Oval 12"/>
          <p:cNvSpPr/>
          <p:nvPr/>
        </p:nvSpPr>
        <p:spPr>
          <a:xfrm>
            <a:off x="4348158" y="3857628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Oval 13"/>
          <p:cNvSpPr/>
          <p:nvPr/>
        </p:nvSpPr>
        <p:spPr>
          <a:xfrm>
            <a:off x="3421058" y="4251328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Oval 14"/>
          <p:cNvSpPr/>
          <p:nvPr/>
        </p:nvSpPr>
        <p:spPr>
          <a:xfrm>
            <a:off x="3814758" y="4264028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Oval 15"/>
          <p:cNvSpPr/>
          <p:nvPr/>
        </p:nvSpPr>
        <p:spPr>
          <a:xfrm>
            <a:off x="4233858" y="4264028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8" name="Straight Connector 17"/>
          <p:cNvCxnSpPr/>
          <p:nvPr/>
        </p:nvCxnSpPr>
        <p:spPr>
          <a:xfrm>
            <a:off x="3428992" y="3143248"/>
            <a:ext cx="1571636" cy="1588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Up Arrow 18"/>
          <p:cNvSpPr/>
          <p:nvPr/>
        </p:nvSpPr>
        <p:spPr>
          <a:xfrm rot="915248">
            <a:off x="4500562" y="571480"/>
            <a:ext cx="428628" cy="107157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Rectangle 19"/>
          <p:cNvSpPr/>
          <p:nvPr/>
        </p:nvSpPr>
        <p:spPr>
          <a:xfrm>
            <a:off x="3000364" y="4572008"/>
            <a:ext cx="1643074" cy="14287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Rectangle 20"/>
          <p:cNvSpPr/>
          <p:nvPr/>
        </p:nvSpPr>
        <p:spPr>
          <a:xfrm>
            <a:off x="5000628" y="3000372"/>
            <a:ext cx="3643338" cy="14287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Rectangle 21"/>
          <p:cNvSpPr/>
          <p:nvPr/>
        </p:nvSpPr>
        <p:spPr>
          <a:xfrm>
            <a:off x="214282" y="3000372"/>
            <a:ext cx="3214710" cy="14287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785794"/>
            <a:ext cx="7848600" cy="685800"/>
          </a:xfrm>
        </p:spPr>
        <p:txBody>
          <a:bodyPr/>
          <a:lstStyle/>
          <a:p>
            <a:r>
              <a:rPr lang="hr-HR" dirty="0"/>
              <a:t>Razmaci – </a:t>
            </a:r>
            <a:br>
              <a:rPr lang="hr-HR" dirty="0"/>
            </a:br>
            <a:r>
              <a:rPr lang="hr-HR" dirty="0"/>
              <a:t>opterećeni </a:t>
            </a:r>
            <a:br>
              <a:rPr lang="hr-HR" dirty="0"/>
            </a:br>
            <a:r>
              <a:rPr lang="hr-HR" dirty="0"/>
              <a:t>rub</a:t>
            </a:r>
          </a:p>
        </p:txBody>
      </p:sp>
      <p:sp>
        <p:nvSpPr>
          <p:cNvPr id="4" name="Rectangle 3"/>
          <p:cNvSpPr/>
          <p:nvPr/>
        </p:nvSpPr>
        <p:spPr>
          <a:xfrm>
            <a:off x="214282" y="3143248"/>
            <a:ext cx="8429684" cy="150019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Parallelogram 4"/>
          <p:cNvSpPr/>
          <p:nvPr/>
        </p:nvSpPr>
        <p:spPr>
          <a:xfrm>
            <a:off x="3000364" y="428604"/>
            <a:ext cx="2714644" cy="4214842"/>
          </a:xfrm>
          <a:prstGeom prst="parallelogram">
            <a:avLst>
              <a:gd name="adj" fmla="val 40326"/>
            </a:avLst>
          </a:prstGeom>
          <a:blipFill>
            <a:blip r:embed="rId3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Oval 5"/>
          <p:cNvSpPr/>
          <p:nvPr/>
        </p:nvSpPr>
        <p:spPr>
          <a:xfrm>
            <a:off x="3649658" y="3438528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Oval 8"/>
          <p:cNvSpPr/>
          <p:nvPr/>
        </p:nvSpPr>
        <p:spPr>
          <a:xfrm>
            <a:off x="4043358" y="3438528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Oval 9"/>
          <p:cNvSpPr/>
          <p:nvPr/>
        </p:nvSpPr>
        <p:spPr>
          <a:xfrm>
            <a:off x="4475158" y="3438528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Oval 10"/>
          <p:cNvSpPr/>
          <p:nvPr/>
        </p:nvSpPr>
        <p:spPr>
          <a:xfrm>
            <a:off x="3535358" y="3844928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Oval 11"/>
          <p:cNvSpPr/>
          <p:nvPr/>
        </p:nvSpPr>
        <p:spPr>
          <a:xfrm>
            <a:off x="3929058" y="3857628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Oval 12"/>
          <p:cNvSpPr/>
          <p:nvPr/>
        </p:nvSpPr>
        <p:spPr>
          <a:xfrm>
            <a:off x="4348158" y="3857628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Oval 13"/>
          <p:cNvSpPr/>
          <p:nvPr/>
        </p:nvSpPr>
        <p:spPr>
          <a:xfrm>
            <a:off x="3421058" y="4251328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Oval 14"/>
          <p:cNvSpPr/>
          <p:nvPr/>
        </p:nvSpPr>
        <p:spPr>
          <a:xfrm>
            <a:off x="3814758" y="4264028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Oval 15"/>
          <p:cNvSpPr/>
          <p:nvPr/>
        </p:nvSpPr>
        <p:spPr>
          <a:xfrm>
            <a:off x="4233858" y="4264028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8" name="Straight Connector 17"/>
          <p:cNvCxnSpPr/>
          <p:nvPr/>
        </p:nvCxnSpPr>
        <p:spPr>
          <a:xfrm>
            <a:off x="3428992" y="3143248"/>
            <a:ext cx="1571636" cy="1588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Up Arrow 18"/>
          <p:cNvSpPr/>
          <p:nvPr/>
        </p:nvSpPr>
        <p:spPr>
          <a:xfrm rot="11719336">
            <a:off x="4500562" y="571480"/>
            <a:ext cx="428628" cy="107157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Rectangle 19"/>
          <p:cNvSpPr/>
          <p:nvPr/>
        </p:nvSpPr>
        <p:spPr>
          <a:xfrm>
            <a:off x="4643438" y="4500570"/>
            <a:ext cx="4000528" cy="14287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Rectangle 22"/>
          <p:cNvSpPr/>
          <p:nvPr/>
        </p:nvSpPr>
        <p:spPr>
          <a:xfrm>
            <a:off x="214282" y="4500570"/>
            <a:ext cx="2786082" cy="14287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870822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4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Odabir broja spojnih sredstava</a:t>
            </a:r>
            <a:endParaRPr lang="en-US" dirty="0"/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7345" name="Object 1"/>
          <p:cNvGraphicFramePr>
            <a:graphicFrameLocks noChangeAspect="1"/>
          </p:cNvGraphicFramePr>
          <p:nvPr/>
        </p:nvGraphicFramePr>
        <p:xfrm>
          <a:off x="3214678" y="1357298"/>
          <a:ext cx="2130425" cy="779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82" name="Equation" r:id="rId3" imgW="1206360" imgH="444240" progId="Equation.3">
                  <p:embed/>
                </p:oleObj>
              </mc:Choice>
              <mc:Fallback>
                <p:oleObj name="Equation" r:id="rId3" imgW="1206360" imgH="4442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4678" y="1357298"/>
                        <a:ext cx="2130425" cy="779462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5"/>
          <a:srcRect l="3148" r="3879" b="72569"/>
          <a:stretch>
            <a:fillRect/>
          </a:stretch>
        </p:blipFill>
        <p:spPr bwMode="auto">
          <a:xfrm>
            <a:off x="1643042" y="2214554"/>
            <a:ext cx="558247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7348" name="Object 4"/>
          <p:cNvGraphicFramePr>
            <a:graphicFrameLocks noChangeAspect="1"/>
          </p:cNvGraphicFramePr>
          <p:nvPr/>
        </p:nvGraphicFramePr>
        <p:xfrm>
          <a:off x="571472" y="4429132"/>
          <a:ext cx="2714036" cy="671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83" r:id="rId6" imgW="1841500" imgH="457200" progId="">
                  <p:embed/>
                </p:oleObj>
              </mc:Choice>
              <mc:Fallback>
                <p:oleObj r:id="rId6" imgW="1841500" imgH="4572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72" y="4429132"/>
                        <a:ext cx="2714036" cy="671514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7350" name="Object 6"/>
          <p:cNvGraphicFramePr>
            <a:graphicFrameLocks noChangeAspect="1"/>
          </p:cNvGraphicFramePr>
          <p:nvPr/>
        </p:nvGraphicFramePr>
        <p:xfrm>
          <a:off x="571472" y="5214950"/>
          <a:ext cx="2350298" cy="600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84" r:id="rId8" imgW="1790700" imgH="457200" progId="">
                  <p:embed/>
                </p:oleObj>
              </mc:Choice>
              <mc:Fallback>
                <p:oleObj r:id="rId8" imgW="1790700" imgH="45720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72" y="5214950"/>
                        <a:ext cx="2350298" cy="600076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7352" name="Object 8"/>
          <p:cNvGraphicFramePr>
            <a:graphicFrameLocks noChangeAspect="1"/>
          </p:cNvGraphicFramePr>
          <p:nvPr/>
        </p:nvGraphicFramePr>
        <p:xfrm>
          <a:off x="642910" y="5929330"/>
          <a:ext cx="2375301" cy="600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85" r:id="rId10" imgW="1803400" imgH="457200" progId="">
                  <p:embed/>
                </p:oleObj>
              </mc:Choice>
              <mc:Fallback>
                <p:oleObj r:id="rId10" imgW="1803400" imgH="45720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10" y="5929330"/>
                        <a:ext cx="2375301" cy="600076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428992" y="4500571"/>
            <a:ext cx="264320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Odabrano n = 6</a:t>
            </a:r>
          </a:p>
          <a:p>
            <a:endParaRPr lang="hr-HR" dirty="0"/>
          </a:p>
          <a:p>
            <a:endParaRPr lang="hr-HR" dirty="0"/>
          </a:p>
          <a:p>
            <a:r>
              <a:rPr lang="hr-HR" dirty="0"/>
              <a:t>Odabrano n = 4</a:t>
            </a:r>
          </a:p>
          <a:p>
            <a:endParaRPr lang="hr-HR" dirty="0"/>
          </a:p>
          <a:p>
            <a:endParaRPr lang="hr-HR" dirty="0"/>
          </a:p>
          <a:p>
            <a:r>
              <a:rPr lang="hr-HR" dirty="0"/>
              <a:t>Odabrano n = 4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en-US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779BD7C7-6003-48D8-BAFD-18D8B8B389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79597" y="5543568"/>
            <a:ext cx="329184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Izvedbeni nacrt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r-HR" dirty="0"/>
              <a:t>MJ 1:50, str. 250</a:t>
            </a:r>
            <a:endParaRPr lang="en-US" dirty="0"/>
          </a:p>
        </p:txBody>
      </p:sp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2214554"/>
            <a:ext cx="8622037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Detalj </a:t>
            </a:r>
            <a:endParaRPr lang="en-US" dirty="0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/>
          <a:srcRect l="19345" t="21429" r="18154" b="4761"/>
          <a:stretch>
            <a:fillRect/>
          </a:stretch>
        </p:blipFill>
        <p:spPr bwMode="auto">
          <a:xfrm>
            <a:off x="0" y="1200814"/>
            <a:ext cx="7664574" cy="5657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7323" y="0"/>
            <a:ext cx="3456677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Spojna sredstva</a:t>
            </a:r>
            <a:endParaRPr lang="en-US" dirty="0"/>
          </a:p>
        </p:txBody>
      </p:sp>
      <p:pic>
        <p:nvPicPr>
          <p:cNvPr id="6" name="Picture 12" descr="Bild 13"/>
          <p:cNvPicPr>
            <a:picLocks noChangeAspect="1" noChangeArrowheads="1"/>
          </p:cNvPicPr>
          <p:nvPr/>
        </p:nvPicPr>
        <p:blipFill>
          <a:blip r:embed="rId2"/>
          <a:srcRect l="269" t="29053" r="246" b="48881"/>
          <a:stretch>
            <a:fillRect/>
          </a:stretch>
        </p:blipFill>
        <p:spPr bwMode="auto">
          <a:xfrm>
            <a:off x="142844" y="1857364"/>
            <a:ext cx="8642350" cy="928694"/>
          </a:xfrm>
          <a:prstGeom prst="rect">
            <a:avLst/>
          </a:prstGeom>
          <a:noFill/>
          <a:effectLst/>
        </p:spPr>
      </p:pic>
      <p:pic>
        <p:nvPicPr>
          <p:cNvPr id="7" name="Picture 14" descr="Nagelmagaz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571876"/>
            <a:ext cx="2286000" cy="1466850"/>
          </a:xfrm>
          <a:prstGeom prst="rect">
            <a:avLst/>
          </a:prstGeom>
          <a:noFill/>
        </p:spPr>
      </p:pic>
      <p:pic>
        <p:nvPicPr>
          <p:cNvPr id="8" name="Picture 11" descr="Bild 12"/>
          <p:cNvPicPr>
            <a:picLocks noChangeAspect="1" noChangeArrowheads="1"/>
          </p:cNvPicPr>
          <p:nvPr/>
        </p:nvPicPr>
        <p:blipFill>
          <a:blip r:embed="rId4"/>
          <a:srcRect l="37238" t="41568" r="37325" b="42215"/>
          <a:stretch>
            <a:fillRect/>
          </a:stretch>
        </p:blipFill>
        <p:spPr bwMode="auto">
          <a:xfrm>
            <a:off x="3428992" y="3571876"/>
            <a:ext cx="5181600" cy="1555750"/>
          </a:xfrm>
          <a:prstGeom prst="rect">
            <a:avLst/>
          </a:prstGeom>
          <a:noFill/>
          <a:effectLst/>
        </p:spPr>
      </p:pic>
      <p:sp>
        <p:nvSpPr>
          <p:cNvPr id="10" name="TextBox 9"/>
          <p:cNvSpPr txBox="1"/>
          <p:nvPr/>
        </p:nvSpPr>
        <p:spPr>
          <a:xfrm>
            <a:off x="3286116" y="4786322"/>
            <a:ext cx="57150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1100" dirty="0"/>
              <a:t>glava</a:t>
            </a:r>
            <a:endParaRPr 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8001024" y="4857760"/>
            <a:ext cx="92866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1100" dirty="0"/>
              <a:t>matica</a:t>
            </a:r>
            <a:endParaRPr lang="en-US" sz="1100" dirty="0"/>
          </a:p>
        </p:txBody>
      </p:sp>
      <p:sp>
        <p:nvSpPr>
          <p:cNvPr id="12" name="Rectangle 11"/>
          <p:cNvSpPr/>
          <p:nvPr/>
        </p:nvSpPr>
        <p:spPr>
          <a:xfrm>
            <a:off x="571472" y="5572140"/>
            <a:ext cx="60722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/>
              <a:t>Spojna sredstva : čavli, vijci, trnovi, vijci za drvo, moždanici, patentirane nazubljene ploče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357686" y="4714884"/>
            <a:ext cx="3286148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Detalj – primjeri iz prakse</a:t>
            </a:r>
            <a:endParaRPr lang="en-US" dirty="0"/>
          </a:p>
        </p:txBody>
      </p:sp>
      <p:pic>
        <p:nvPicPr>
          <p:cNvPr id="4" name="Picture 4" descr="C:\Dean\Strucni poslovi\Slike konstrukcija\Samobor\Slike-izvedba\P10102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3" y="1500174"/>
            <a:ext cx="7789600" cy="49933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Detalj – primjeri iz prakse</a:t>
            </a:r>
            <a:endParaRPr lang="en-US" dirty="0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00173"/>
            <a:ext cx="4071966" cy="30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500174"/>
            <a:ext cx="4071934" cy="3053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4500570"/>
            <a:ext cx="4678301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4607728"/>
            <a:ext cx="3000364" cy="225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Detalj – primjeri iz prakse</a:t>
            </a:r>
            <a:endParaRPr lang="en-US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000240"/>
            <a:ext cx="4071934" cy="3690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500173"/>
            <a:ext cx="4714876" cy="2596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4143380"/>
            <a:ext cx="342902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/>
              <a:t>Detalji – nazubljene ploče, patentirani sustavi (Gang Nail sistem)</a:t>
            </a:r>
            <a:endParaRPr lang="en-US" sz="2800" dirty="0"/>
          </a:p>
        </p:txBody>
      </p:sp>
      <p:pic>
        <p:nvPicPr>
          <p:cNvPr id="5" name="Picture 7" descr="MK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1500174"/>
            <a:ext cx="3733800" cy="2406650"/>
          </a:xfrm>
          <a:prstGeom prst="rect">
            <a:avLst/>
          </a:prstGeom>
          <a:noFill/>
        </p:spPr>
      </p:pic>
      <p:pic>
        <p:nvPicPr>
          <p:cNvPr id="6" name="Picture 4" descr="Nagelplat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928802"/>
            <a:ext cx="3429000" cy="1554162"/>
          </a:xfrm>
          <a:prstGeom prst="rect">
            <a:avLst/>
          </a:prstGeom>
          <a:noFill/>
        </p:spPr>
      </p:pic>
      <p:pic>
        <p:nvPicPr>
          <p:cNvPr id="77826" name="Picture 2" descr="C:\Documents and Settings\Admin\Desktop\Slike drvene\{B2AEAFD7-E6AA-4D48-949A-A64AF8CA2BA2}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857628"/>
            <a:ext cx="3276600" cy="2565400"/>
          </a:xfrm>
          <a:prstGeom prst="rect">
            <a:avLst/>
          </a:prstGeom>
          <a:noFill/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3929066"/>
            <a:ext cx="3333752" cy="2500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6"/>
          <a:srcRect t="40936" b="25076"/>
          <a:stretch>
            <a:fillRect/>
          </a:stretch>
        </p:blipFill>
        <p:spPr bwMode="auto">
          <a:xfrm>
            <a:off x="3571868" y="1643050"/>
            <a:ext cx="190500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Detalj – primjeri iz prakse</a:t>
            </a:r>
            <a:endParaRPr lang="en-US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 t="76058"/>
          <a:stretch>
            <a:fillRect/>
          </a:stretch>
        </p:blipFill>
        <p:spPr bwMode="auto">
          <a:xfrm>
            <a:off x="5572132" y="4000504"/>
            <a:ext cx="1905000" cy="150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2"/>
          <a:srcRect t="25130" b="62785"/>
          <a:stretch>
            <a:fillRect/>
          </a:stretch>
        </p:blipFill>
        <p:spPr bwMode="auto">
          <a:xfrm>
            <a:off x="5500694" y="5643578"/>
            <a:ext cx="2500313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500174"/>
            <a:ext cx="246206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1500174"/>
            <a:ext cx="2357454" cy="2552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1671" y="4143380"/>
            <a:ext cx="2570030" cy="257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Detalj – primjeri iz prakse</a:t>
            </a:r>
            <a:endParaRPr lang="en-US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57364"/>
            <a:ext cx="5237235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1522916"/>
            <a:ext cx="3605146" cy="5120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Stupovi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2378" t="24268" r="22378" b="25023"/>
          <a:stretch>
            <a:fillRect/>
          </a:stretch>
        </p:blipFill>
        <p:spPr bwMode="auto">
          <a:xfrm>
            <a:off x="4786314" y="1571588"/>
            <a:ext cx="4071966" cy="5286412"/>
          </a:xfrm>
          <a:prstGeom prst="rect">
            <a:avLst/>
          </a:prstGeom>
          <a:noFill/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3"/>
          <a:srcRect l="48633" t="22705" r="9179" b="14306"/>
          <a:stretch>
            <a:fillRect/>
          </a:stretch>
        </p:blipFill>
        <p:spPr bwMode="auto">
          <a:xfrm>
            <a:off x="0" y="1500174"/>
            <a:ext cx="4485622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Urednost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1428736"/>
            <a:ext cx="7286676" cy="4618349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81298" y="-142900"/>
            <a:ext cx="6262702" cy="4106340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533774"/>
            <a:ext cx="3938588" cy="3324226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Nastavci i spojevi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hr-HR" dirty="0"/>
              <a:t>1.) Tesarski spojevi</a:t>
            </a:r>
          </a:p>
          <a:p>
            <a:pPr>
              <a:buNone/>
            </a:pPr>
            <a:r>
              <a:rPr lang="hr-HR" dirty="0"/>
              <a:t>2.) Mehanički spojevi</a:t>
            </a:r>
          </a:p>
          <a:p>
            <a:pPr>
              <a:buNone/>
            </a:pPr>
            <a:endParaRPr lang="hr-HR" dirty="0"/>
          </a:p>
          <a:p>
            <a:pPr>
              <a:buNone/>
            </a:pPr>
            <a:r>
              <a:rPr lang="hr-HR" dirty="0"/>
              <a:t>TESARSKI SPOJEVI</a:t>
            </a:r>
          </a:p>
          <a:p>
            <a:pPr algn="just">
              <a:buFontTx/>
              <a:buChar char="-"/>
            </a:pPr>
            <a:r>
              <a:rPr lang="vi-VN" sz="2400" dirty="0"/>
              <a:t>Pravila konstruiranja i izvođenja tesarskih</a:t>
            </a:r>
            <a:r>
              <a:rPr lang="hr-HR" sz="2400" dirty="0">
                <a:latin typeface="Tw Cen MT" pitchFamily="34" charset="0"/>
              </a:rPr>
              <a:t> </a:t>
            </a:r>
            <a:r>
              <a:rPr lang="vi-VN" sz="2400" dirty="0"/>
              <a:t>spojeva rezultat su prakse</a:t>
            </a:r>
            <a:r>
              <a:rPr lang="hr-HR" sz="2400" dirty="0">
                <a:latin typeface="Tw Cen MT" pitchFamily="34" charset="0"/>
              </a:rPr>
              <a:t> </a:t>
            </a:r>
            <a:r>
              <a:rPr lang="vi-VN" sz="2400" dirty="0"/>
              <a:t>izvođenja drvenih, posebno krovnih konstrukcija i prilagođena su vrsti konstrukcije i funkciji tog spoja u konstrukciji </a:t>
            </a:r>
            <a:endParaRPr lang="hr-HR" sz="2400" dirty="0"/>
          </a:p>
          <a:p>
            <a:pPr algn="just">
              <a:buFontTx/>
              <a:buChar char="-"/>
            </a:pPr>
            <a:r>
              <a:rPr lang="hr-HR" sz="2400" dirty="0">
                <a:latin typeface="Tw Cen MT" pitchFamily="34" charset="0"/>
              </a:rPr>
              <a:t>U pravilu, ove veze se ne proračunavaju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Tesarski spojevi</a:t>
            </a:r>
            <a:endParaRPr lang="en-US" dirty="0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3116"/>
            <a:ext cx="8488601" cy="350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Nastavci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en-US" sz="2000" dirty="0"/>
              <a:t>U </a:t>
            </a:r>
            <a:r>
              <a:rPr lang="en-US" sz="2000" dirty="0" err="1"/>
              <a:t>klasičnim</a:t>
            </a:r>
            <a:r>
              <a:rPr lang="en-US" sz="2000" dirty="0"/>
              <a:t> </a:t>
            </a:r>
            <a:r>
              <a:rPr lang="en-US" sz="2000" dirty="0" err="1"/>
              <a:t>konstrukcijama</a:t>
            </a:r>
            <a:r>
              <a:rPr lang="en-US" sz="2000" dirty="0"/>
              <a:t> </a:t>
            </a:r>
            <a:r>
              <a:rPr lang="en-US" sz="2000" dirty="0" err="1"/>
              <a:t>zbog</a:t>
            </a:r>
            <a:r>
              <a:rPr lang="en-US" sz="2000" dirty="0"/>
              <a:t> </a:t>
            </a:r>
            <a:r>
              <a:rPr lang="en-US" sz="2000" dirty="0" err="1"/>
              <a:t>prirode</a:t>
            </a:r>
            <a:r>
              <a:rPr lang="en-US" sz="2000" dirty="0"/>
              <a:t> </a:t>
            </a:r>
            <a:r>
              <a:rPr lang="en-US" sz="2000" dirty="0" err="1"/>
              <a:t>materijala</a:t>
            </a:r>
            <a:r>
              <a:rPr lang="hr-HR" sz="2000" dirty="0"/>
              <a:t> i</a:t>
            </a:r>
            <a:r>
              <a:rPr lang="en-US" sz="2000" dirty="0"/>
              <a:t> </a:t>
            </a:r>
            <a:r>
              <a:rPr lang="en-US" sz="2000" dirty="0" err="1"/>
              <a:t>ograničenja</a:t>
            </a:r>
            <a:r>
              <a:rPr lang="en-US" sz="2000" dirty="0"/>
              <a:t> </a:t>
            </a:r>
            <a:r>
              <a:rPr lang="en-US" sz="2000" dirty="0" err="1"/>
              <a:t>transportnih</a:t>
            </a:r>
            <a:r>
              <a:rPr lang="en-US" sz="2000" dirty="0"/>
              <a:t> </a:t>
            </a:r>
            <a:r>
              <a:rPr lang="en-US" sz="2000" dirty="0" err="1"/>
              <a:t>dužina</a:t>
            </a:r>
            <a:r>
              <a:rPr lang="en-US" sz="2000" dirty="0"/>
              <a:t>, </a:t>
            </a:r>
            <a:r>
              <a:rPr lang="en-US" sz="2000" dirty="0" err="1"/>
              <a:t>javlja</a:t>
            </a:r>
            <a:r>
              <a:rPr lang="en-US" sz="2000" dirty="0"/>
              <a:t> se </a:t>
            </a:r>
            <a:r>
              <a:rPr lang="en-US" sz="2000" dirty="0" err="1"/>
              <a:t>potreba</a:t>
            </a:r>
            <a:r>
              <a:rPr lang="en-US" sz="2000" dirty="0"/>
              <a:t> </a:t>
            </a:r>
            <a:r>
              <a:rPr lang="en-US" sz="2000" dirty="0" err="1"/>
              <a:t>nastavljanja</a:t>
            </a:r>
            <a:r>
              <a:rPr lang="en-US" sz="2000" dirty="0"/>
              <a:t> </a:t>
            </a:r>
            <a:r>
              <a:rPr lang="en-US" sz="2000" dirty="0" err="1"/>
              <a:t>elemenata</a:t>
            </a:r>
            <a:r>
              <a:rPr lang="en-US" sz="2000" dirty="0"/>
              <a:t>.</a:t>
            </a:r>
            <a:r>
              <a:rPr lang="hr-HR" sz="2000" dirty="0"/>
              <a:t> Razlikujemo nastavke za</a:t>
            </a:r>
            <a:r>
              <a:rPr lang="en-US" sz="2000" dirty="0"/>
              <a:t> </a:t>
            </a:r>
            <a:r>
              <a:rPr lang="en-US" sz="2000" dirty="0" err="1"/>
              <a:t>štapove</a:t>
            </a:r>
            <a:r>
              <a:rPr lang="en-US" sz="2000" dirty="0"/>
              <a:t> </a:t>
            </a:r>
            <a:r>
              <a:rPr lang="en-US" sz="2000" dirty="0" err="1"/>
              <a:t>opterećene</a:t>
            </a:r>
            <a:r>
              <a:rPr lang="en-US" sz="2000" dirty="0"/>
              <a:t> </a:t>
            </a:r>
            <a:r>
              <a:rPr lang="en-US" sz="2000" dirty="0" err="1"/>
              <a:t>vlačnom</a:t>
            </a:r>
            <a:r>
              <a:rPr lang="en-US" sz="2000" dirty="0"/>
              <a:t> </a:t>
            </a:r>
            <a:r>
              <a:rPr lang="en-US" sz="2000" dirty="0" err="1"/>
              <a:t>silom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štapove</a:t>
            </a:r>
            <a:r>
              <a:rPr lang="en-US" sz="2000" dirty="0"/>
              <a:t> </a:t>
            </a:r>
            <a:r>
              <a:rPr lang="en-US" sz="2000" dirty="0" err="1"/>
              <a:t>opterećene</a:t>
            </a:r>
            <a:r>
              <a:rPr lang="en-US" sz="2000" dirty="0"/>
              <a:t> </a:t>
            </a:r>
            <a:r>
              <a:rPr lang="en-US" sz="2000" dirty="0" err="1"/>
              <a:t>tlačnom</a:t>
            </a:r>
            <a:r>
              <a:rPr lang="en-US" sz="2000" dirty="0"/>
              <a:t> </a:t>
            </a:r>
            <a:r>
              <a:rPr lang="en-US" sz="2000" dirty="0" err="1"/>
              <a:t>silom</a:t>
            </a:r>
            <a:r>
              <a:rPr lang="hr-HR" sz="2000" dirty="0"/>
              <a:t>. Moraju biti precizno izvedeni</a:t>
            </a:r>
            <a:endParaRPr lang="hr-HR" sz="2400" dirty="0"/>
          </a:p>
          <a:p>
            <a:endParaRPr lang="en-US" sz="2400" dirty="0"/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2"/>
          <a:srcRect t="6154"/>
          <a:stretch>
            <a:fillRect/>
          </a:stretch>
        </p:blipFill>
        <p:spPr bwMode="auto">
          <a:xfrm>
            <a:off x="1500166" y="3286124"/>
            <a:ext cx="5786478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Nastavci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>
              <a:buNone/>
            </a:pPr>
            <a:r>
              <a:rPr lang="hr-HR" b="1" u="sng" dirty="0"/>
              <a:t>VLAČNI</a:t>
            </a:r>
          </a:p>
          <a:p>
            <a:pPr algn="just"/>
            <a:r>
              <a:rPr lang="hr-HR" dirty="0"/>
              <a:t>nema pojave nestabilnosti pa se slobodno odabiru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882758"/>
            <a:ext cx="5500726" cy="3651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Nastavci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>
              <a:buNone/>
            </a:pPr>
            <a:r>
              <a:rPr lang="hr-HR" sz="2400" b="1" u="sng" dirty="0"/>
              <a:t>TLAČNI</a:t>
            </a:r>
          </a:p>
          <a:p>
            <a:r>
              <a:rPr lang="en-US" sz="2400" dirty="0" err="1"/>
              <a:t>nastavci</a:t>
            </a:r>
            <a:r>
              <a:rPr lang="en-US" sz="2400" dirty="0"/>
              <a:t> </a:t>
            </a:r>
            <a:r>
              <a:rPr lang="en-US" sz="2400" dirty="0" err="1"/>
              <a:t>štapova</a:t>
            </a:r>
            <a:r>
              <a:rPr lang="en-US" sz="2400" dirty="0"/>
              <a:t> </a:t>
            </a:r>
            <a:r>
              <a:rPr lang="en-US" sz="2400" dirty="0" err="1"/>
              <a:t>opterećenih</a:t>
            </a:r>
            <a:r>
              <a:rPr lang="en-US" sz="2400" dirty="0"/>
              <a:t> </a:t>
            </a:r>
            <a:r>
              <a:rPr lang="en-US" sz="2400" dirty="0" err="1"/>
              <a:t>tlačnom</a:t>
            </a:r>
            <a:r>
              <a:rPr lang="en-US" sz="2400" dirty="0"/>
              <a:t> </a:t>
            </a:r>
            <a:r>
              <a:rPr lang="en-US" sz="2400" dirty="0" err="1"/>
              <a:t>uzdužnom</a:t>
            </a:r>
            <a:r>
              <a:rPr lang="en-US" sz="2400" dirty="0"/>
              <a:t> </a:t>
            </a:r>
            <a:r>
              <a:rPr lang="en-US" sz="2400" dirty="0" err="1"/>
              <a:t>silom</a:t>
            </a:r>
            <a:r>
              <a:rPr lang="hr-HR" sz="2400" dirty="0"/>
              <a:t> – dolazi do pojave instabiliteta</a:t>
            </a:r>
          </a:p>
          <a:p>
            <a:r>
              <a:rPr lang="en-US" sz="2400" dirty="0" err="1"/>
              <a:t>potrebno</a:t>
            </a:r>
            <a:r>
              <a:rPr lang="en-US" sz="2400" dirty="0"/>
              <a:t> je </a:t>
            </a:r>
            <a:r>
              <a:rPr lang="en-US" sz="2400" dirty="0" err="1"/>
              <a:t>izvoditi</a:t>
            </a:r>
            <a:r>
              <a:rPr lang="en-US" sz="2400" dirty="0"/>
              <a:t> </a:t>
            </a:r>
            <a:r>
              <a:rPr lang="en-US" sz="2400" dirty="0" err="1"/>
              <a:t>što</a:t>
            </a:r>
            <a:r>
              <a:rPr lang="en-US" sz="2400" dirty="0"/>
              <a:t> </a:t>
            </a:r>
            <a:r>
              <a:rPr lang="en-US" sz="2400" dirty="0" err="1"/>
              <a:t>bliže</a:t>
            </a:r>
            <a:r>
              <a:rPr lang="en-US" sz="2400" dirty="0"/>
              <a:t> </a:t>
            </a:r>
            <a:r>
              <a:rPr lang="en-US" sz="2400" dirty="0" err="1"/>
              <a:t>prostorno</a:t>
            </a:r>
            <a:r>
              <a:rPr lang="en-US" sz="2400" dirty="0"/>
              <a:t> </a:t>
            </a:r>
            <a:r>
              <a:rPr lang="en-US" sz="2400" dirty="0" err="1"/>
              <a:t>ukrućenim</a:t>
            </a:r>
            <a:r>
              <a:rPr lang="en-US" sz="2400" dirty="0"/>
              <a:t> </a:t>
            </a:r>
            <a:r>
              <a:rPr lang="en-US" sz="2400" dirty="0" err="1"/>
              <a:t>točkama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3643314"/>
            <a:ext cx="359092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Auditorne vježbe &amp;#x0D;&amp;#x0A;&amp;#x0D;&amp;#x0A;Detalji u drvenim konstrukcijama&amp;#x0D;&amp;#x0A;&amp;quot;&quot;/&gt;&lt;property id=&quot;20307&quot; value=&quot;287&quot;/&gt;&lt;/object&gt;&lt;object type=&quot;3&quot; unique_id=&quot;27525&quot;&gt;&lt;property id=&quot;20148&quot; value=&quot;5&quot;/&gt;&lt;property id=&quot;20300&quot; value=&quot;Slide 2 - &amp;quot;Spojevi&amp;quot;&quot;/&gt;&lt;property id=&quot;20307&quot; value=&quot;447&quot;/&gt;&lt;/object&gt;&lt;object type=&quot;3&quot; unique_id=&quot;27526&quot;&gt;&lt;property id=&quot;20148&quot; value=&quot;5&quot;/&gt;&lt;property id=&quot;20300&quot; value=&quot;Slide 3 - &amp;quot;Nastavci i spojevi&amp;quot;&quot;/&gt;&lt;property id=&quot;20307&quot; value=&quot;406&quot;/&gt;&lt;/object&gt;&lt;object type=&quot;3&quot; unique_id=&quot;27527&quot;&gt;&lt;property id=&quot;20148&quot; value=&quot;5&quot;/&gt;&lt;property id=&quot;20300&quot; value=&quot;Slide 4 - &amp;quot;Tesarski spojevi&amp;quot;&quot;/&gt;&lt;property id=&quot;20307&quot; value=&quot;407&quot;/&gt;&lt;/object&gt;&lt;object type=&quot;3&quot; unique_id=&quot;27528&quot;&gt;&lt;property id=&quot;20148&quot; value=&quot;5&quot;/&gt;&lt;property id=&quot;20300&quot; value=&quot;Slide 5 - &amp;quot;Nosivi spojevi&amp;quot;&quot;/&gt;&lt;property id=&quot;20307&quot; value=&quot;408&quot;/&gt;&lt;/object&gt;&lt;object type=&quot;3&quot; unique_id=&quot;27529&quot;&gt;&lt;property id=&quot;20148&quot; value=&quot;5&quot;/&gt;&lt;property id=&quot;20300&quot; value=&quot;Slide 6 - &amp;quot;Nastavci&amp;quot;&quot;/&gt;&lt;property id=&quot;20307&quot; value=&quot;409&quot;/&gt;&lt;/object&gt;&lt;object type=&quot;3&quot; unique_id=&quot;27530&quot;&gt;&lt;property id=&quot;20148&quot; value=&quot;5&quot;/&gt;&lt;property id=&quot;20300&quot; value=&quot;Slide 7 - &amp;quot;Nastavci&amp;quot;&quot;/&gt;&lt;property id=&quot;20307&quot; value=&quot;410&quot;/&gt;&lt;/object&gt;&lt;object type=&quot;3&quot; unique_id=&quot;27531&quot;&gt;&lt;property id=&quot;20148&quot; value=&quot;5&quot;/&gt;&lt;property id=&quot;20300&quot; value=&quot;Slide 8 - &amp;quot;Nastavci&amp;quot;&quot;/&gt;&lt;property id=&quot;20307&quot; value=&quot;411&quot;/&gt;&lt;/object&gt;&lt;object type=&quot;3&quot; unique_id=&quot;27532&quot;&gt;&lt;property id=&quot;20148&quot; value=&quot;5&quot;/&gt;&lt;property id=&quot;20300&quot; value=&quot;Slide 9 - &amp;quot;Sudari&amp;quot;&quot;/&gt;&lt;property id=&quot;20307&quot; value=&quot;412&quot;/&gt;&lt;/object&gt;&lt;object type=&quot;3&quot; unique_id=&quot;27533&quot;&gt;&lt;property id=&quot;20148&quot; value=&quot;5&quot;/&gt;&lt;property id=&quot;20300&quot; value=&quot;Slide 10 - &amp;quot;Zasjek&amp;quot;&quot;/&gt;&lt;property id=&quot;20307&quot; value=&quot;413&quot;/&gt;&lt;/object&gt;&lt;object type=&quot;3&quot; unique_id=&quot;27534&quot;&gt;&lt;property id=&quot;20148&quot; value=&quot;5&quot;/&gt;&lt;property id=&quot;20300&quot; value=&quot;Slide 11 - &amp;quot;Vlak&amp;quot;&quot;/&gt;&lt;property id=&quot;20307&quot; value=&quot;414&quot;/&gt;&lt;/object&gt;&lt;object type=&quot;3&quot; unique_id=&quot;27535&quot;&gt;&lt;property id=&quot;20148&quot; value=&quot;5&quot;/&gt;&lt;property id=&quot;20300&quot; value=&quot;Slide 12 - &amp;quot;&amp;#x0D;&amp;#x0A;Spojevi s tipskim čeličnim elementima &amp;#x0D;&amp;#x0A;&amp;quot;&quot;/&gt;&lt;property id=&quot;20307&quot; value=&quot;415&quot;/&gt;&lt;/object&gt;&lt;object type=&quot;3&quot; unique_id=&quot;27536&quot;&gt;&lt;property id=&quot;20148&quot; value=&quot;5&quot;/&gt;&lt;property id=&quot;20300&quot; value=&quot;Slide 13 - &amp;quot;&amp;#x0D;&amp;#x0A;Spojevi s tipskim čeličnim elementima &amp;#x0D;&amp;#x0A;&amp;quot;&quot;/&gt;&lt;property id=&quot;20307&quot; value=&quot;416&quot;/&gt;&lt;/object&gt;&lt;object type=&quot;3&quot; unique_id=&quot;27537&quot;&gt;&lt;property id=&quot;20148&quot; value=&quot;5&quot;/&gt;&lt;property id=&quot;20300&quot; value=&quot;Slide 14 - &amp;quot;&amp;#x0D;&amp;#x0A;Spojevi s tipskim čeličnim elementima &amp;#x0D;&amp;#x0A;&amp;quot;&quot;/&gt;&lt;property id=&quot;20307&quot; value=&quot;417&quot;/&gt;&lt;/object&gt;&lt;object type=&quot;3&quot; unique_id=&quot;27538&quot;&gt;&lt;property id=&quot;20148&quot; value=&quot;5&quot;/&gt;&lt;property id=&quot;20300&quot; value=&quot;Slide 15 - &amp;quot;Spojna sredstva&amp;quot;&quot;/&gt;&lt;property id=&quot;20307&quot; value=&quot;418&quot;/&gt;&lt;/object&gt;&lt;object type=&quot;3&quot; unique_id=&quot;27539&quot;&gt;&lt;property id=&quot;20148&quot; value=&quot;5&quot;/&gt;&lt;property id=&quot;20300&quot; value=&quot;Slide 16 - &amp;quot;Rješavanje detalja (moderni)&amp;quot;&quot;/&gt;&lt;property id=&quot;20307&quot; value=&quot;420&quot;/&gt;&lt;/object&gt;&lt;object type=&quot;3&quot; unique_id=&quot;27540&quot;&gt;&lt;property id=&quot;20148&quot; value=&quot;5&quot;/&gt;&lt;property id=&quot;20300&quot; value=&quot;Slide 17 - &amp;quot;Dimenzioniranje i nacrti karakterističnih detalja&amp;quot;&quot;/&gt;&lt;property id=&quot;20307&quot; value=&quot;448&quot;/&gt;&lt;/object&gt;&lt;object type=&quot;3&quot; unique_id=&quot;27541&quot;&gt;&lt;property id=&quot;20148&quot; value=&quot;5&quot;/&gt;&lt;property id=&quot;20300&quot; value=&quot;Slide 18 - &amp;quot;Čavli&amp;quot;&quot;/&gt;&lt;property id=&quot;20307&quot; value=&quot;419&quot;/&gt;&lt;/object&gt;&lt;object type=&quot;3&quot; unique_id=&quot;27542&quot;&gt;&lt;property id=&quot;20148&quot; value=&quot;5&quot;/&gt;&lt;property id=&quot;20300&quot; value=&quot;Slide 19 - &amp;quot;Čavli&amp;quot;&quot;/&gt;&lt;property id=&quot;20307&quot; value=&quot;421&quot;/&gt;&lt;/object&gt;&lt;object type=&quot;3&quot; unique_id=&quot;27543&quot;&gt;&lt;property id=&quot;20148&quot; value=&quot;5&quot;/&gt;&lt;property id=&quot;20300&quot; value=&quot;Slide 20 - &amp;quot;Razmaci  čavala:&amp;quot;&quot;/&gt;&lt;property id=&quot;20307&quot; value=&quot;422&quot;/&gt;&lt;/object&gt;&lt;object type=&quot;3&quot; unique_id=&quot;27544&quot;&gt;&lt;property id=&quot;20148&quot; value=&quot;5&quot;/&gt;&lt;property id=&quot;20300&quot; value=&quot;Slide 21 - &amp;quot;Razmaci čavala&amp;quot;&quot;/&gt;&lt;property id=&quot;20307&quot; value=&quot;423&quot;/&gt;&lt;/object&gt;&lt;object type=&quot;3&quot; unique_id=&quot;27545&quot;&gt;&lt;property id=&quot;20148&quot; value=&quot;5&quot;/&gt;&lt;property id=&quot;20300&quot; value=&quot;Slide 22 - &amp;quot;Razmaci čavala&amp;quot;&quot;/&gt;&lt;property id=&quot;20307&quot; value=&quot;424&quot;/&gt;&lt;/object&gt;&lt;object type=&quot;3&quot; unique_id=&quot;27546&quot;&gt;&lt;property id=&quot;20148&quot; value=&quot;5&quot;/&gt;&lt;property id=&quot;20300&quot; value=&quot;Slide 23 - &amp;quot;Razmaci – &amp;#x0D;&amp;#x0A;opterećeni &amp;#x0D;&amp;#x0A;rub&amp;quot;&quot;/&gt;&lt;property id=&quot;20307&quot; value=&quot;449&quot;/&gt;&lt;/object&gt;&lt;object type=&quot;3&quot; unique_id=&quot;27547&quot;&gt;&lt;property id=&quot;20148&quot; value=&quot;5&quot;/&gt;&lt;property id=&quot;20300&quot; value=&quot;Slide 24 - &amp;quot;Razmaci – &amp;#x0D;&amp;#x0A;opterećeni &amp;#x0D;&amp;#x0A;rub&amp;quot;&quot;/&gt;&lt;property id=&quot;20307&quot; value=&quot;450&quot;/&gt;&lt;/object&gt;&lt;object type=&quot;3&quot; unique_id=&quot;27548&quot;&gt;&lt;property id=&quot;20148&quot; value=&quot;5&quot;/&gt;&lt;property id=&quot;20300&quot; value=&quot;Slide 25 - &amp;quot;Nosivost spojnih sredstava&amp;quot;&quot;/&gt;&lt;property id=&quot;20307&quot; value=&quot;425&quot;/&gt;&lt;/object&gt;&lt;object type=&quot;3&quot; unique_id=&quot;27549&quot;&gt;&lt;property id=&quot;20148&quot; value=&quot;5&quot;/&gt;&lt;property id=&quot;20300&quot; value=&quot;Slide 27 - &amp;quot;Modovi loma - dvorezni&amp;quot;&quot;/&gt;&lt;property id=&quot;20307&quot; value=&quot;426&quot;/&gt;&lt;/object&gt;&lt;object type=&quot;3&quot; unique_id=&quot;27550&quot;&gt;&lt;property id=&quot;20148&quot; value=&quot;5&quot;/&gt;&lt;property id=&quot;20300&quot; value=&quot;Slide 28 - &amp;quot;Modovi loma - dvorezni&amp;quot;&quot;/&gt;&lt;property id=&quot;20307&quot; value=&quot;427&quot;/&gt;&lt;/object&gt;&lt;object type=&quot;3&quot; unique_id=&quot;27551&quot;&gt;&lt;property id=&quot;20148&quot; value=&quot;5&quot;/&gt;&lt;property id=&quot;20300&quot; value=&quot;Slide 29 - &amp;quot;Detalji&amp;quot;&quot;/&gt;&lt;property id=&quot;20307&quot; value=&quot;428&quot;/&gt;&lt;/object&gt;&lt;object type=&quot;3&quot; unique_id=&quot;27552&quot;&gt;&lt;property id=&quot;20148&quot; value=&quot;5&quot;/&gt;&lt;property id=&quot;20300&quot; value=&quot;Slide 30 - &amp;quot;Detalj – mod sloma&amp;quot;&quot;/&gt;&lt;property id=&quot;20307&quot; value=&quot;429&quot;/&gt;&lt;/object&gt;&lt;object type=&quot;3&quot; unique_id=&quot;27553&quot;&gt;&lt;property id=&quot;20148&quot; value=&quot;5&quot;/&gt;&lt;property id=&quot;20300&quot; value=&quot;Slide 31 - &amp;quot;Detalj – mod sloma&amp;quot;&quot;/&gt;&lt;property id=&quot;20307&quot; value=&quot;430&quot;/&gt;&lt;/object&gt;&lt;object type=&quot;3&quot; unique_id=&quot;27554&quot;&gt;&lt;property id=&quot;20148&quot; value=&quot;5&quot;/&gt;&lt;property id=&quot;20300&quot; value=&quot;Slide 32 - &amp;quot;Odabir broja spojnih sredstava&amp;quot;&quot;/&gt;&lt;property id=&quot;20307&quot; value=&quot;431&quot;/&gt;&lt;/object&gt;&lt;object type=&quot;3&quot; unique_id=&quot;27555&quot;&gt;&lt;property id=&quot;20148&quot; value=&quot;5&quot;/&gt;&lt;property id=&quot;20300&quot; value=&quot;Slide 33 - &amp;quot;Detalj &amp;quot;&quot;/&gt;&lt;property id=&quot;20307&quot; value=&quot;432&quot;/&gt;&lt;/object&gt;&lt;object type=&quot;3&quot; unique_id=&quot;27556&quot;&gt;&lt;property id=&quot;20148&quot; value=&quot;5&quot;/&gt;&lt;property id=&quot;20300&quot; value=&quot;Slide 34 - &amp;quot;Detalj – primjeri iz prakse&amp;quot;&quot;/&gt;&lt;property id=&quot;20307&quot; value=&quot;433&quot;/&gt;&lt;/object&gt;&lt;object type=&quot;3&quot; unique_id=&quot;27557&quot;&gt;&lt;property id=&quot;20148&quot; value=&quot;5&quot;/&gt;&lt;property id=&quot;20300&quot; value=&quot;Slide 35 - &amp;quot;Detalj – primjeri iz prakse&amp;quot;&quot;/&gt;&lt;property id=&quot;20307&quot; value=&quot;434&quot;/&gt;&lt;/object&gt;&lt;object type=&quot;3&quot; unique_id=&quot;27558&quot;&gt;&lt;property id=&quot;20148&quot; value=&quot;5&quot;/&gt;&lt;property id=&quot;20300&quot; value=&quot;Slide 36 - &amp;quot;Detalj – primjeri iz prakse&amp;quot;&quot;/&gt;&lt;property id=&quot;20307&quot; value=&quot;435&quot;/&gt;&lt;/object&gt;&lt;object type=&quot;3&quot; unique_id=&quot;27559&quot;&gt;&lt;property id=&quot;20148&quot; value=&quot;5&quot;/&gt;&lt;property id=&quot;20300&quot; value=&quot;Slide 37 - &amp;quot;Detalji – nazubljene ploče, patentirani sustavi (Gang Nail sistem)&amp;quot;&quot;/&gt;&lt;property id=&quot;20307&quot; value=&quot;436&quot;/&gt;&lt;/object&gt;&lt;object type=&quot;3&quot; unique_id=&quot;27560&quot;&gt;&lt;property id=&quot;20148&quot; value=&quot;5&quot;/&gt;&lt;property id=&quot;20300&quot; value=&quot;Slide 38 - &amp;quot;Detalj – primjeri iz prakse&amp;quot;&quot;/&gt;&lt;property id=&quot;20307&quot; value=&quot;437&quot;/&gt;&lt;/object&gt;&lt;object type=&quot;3&quot; unique_id=&quot;27561&quot;&gt;&lt;property id=&quot;20148&quot; value=&quot;5&quot;/&gt;&lt;property id=&quot;20300&quot; value=&quot;Slide 39 - &amp;quot;Detalj – primjeri iz prakse&amp;quot;&quot;/&gt;&lt;property id=&quot;20307&quot; value=&quot;438&quot;/&gt;&lt;/object&gt;&lt;object type=&quot;3&quot; unique_id=&quot;27562&quot;&gt;&lt;property id=&quot;20148&quot; value=&quot;5&quot;/&gt;&lt;property id=&quot;20300&quot; value=&quot;Slide 40 - &amp;quot;Izvedbeni nacrt&amp;quot;&quot;/&gt;&lt;property id=&quot;20307&quot; value=&quot;439&quot;/&gt;&lt;/object&gt;&lt;object type=&quot;3&quot; unique_id=&quot;27563&quot;&gt;&lt;property id=&quot;20148&quot; value=&quot;5&quot;/&gt;&lt;property id=&quot;20300&quot; value=&quot;Slide 41 - &amp;quot;Tehnički opis&amp;quot;&quot;/&gt;&lt;property id=&quot;20307&quot; value=&quot;451&quot;/&gt;&lt;/object&gt;&lt;object type=&quot;3&quot; unique_id=&quot;27564&quot;&gt;&lt;property id=&quot;20148&quot; value=&quot;5&quot;/&gt;&lt;property id=&quot;20300&quot; value=&quot;Slide 42 - &amp;quot;Zadatak&amp;quot;&quot;/&gt;&lt;property id=&quot;20307&quot; value=&quot;440&quot;/&gt;&lt;/object&gt;&lt;object type=&quot;3&quot; unique_id=&quot;27565&quot;&gt;&lt;property id=&quot;20148&quot; value=&quot;5&quot;/&gt;&lt;property id=&quot;20300&quot; value=&quot;Slide 43 - &amp;quot;Razmaci trnova&amp;quot;&quot;/&gt;&lt;property id=&quot;20307&quot; value=&quot;441&quot;/&gt;&lt;/object&gt;&lt;object type=&quot;3&quot; unique_id=&quot;27566&quot;&gt;&lt;property id=&quot;20148&quot; value=&quot;5&quot;/&gt;&lt;property id=&quot;20300&quot; value=&quot;Slide 44 - &amp;quot;Vrijednost momenta tečenja&amp;quot;&quot;/&gt;&lt;property id=&quot;20307&quot; value=&quot;442&quot;/&gt;&lt;/object&gt;&lt;object type=&quot;3&quot; unique_id=&quot;27567&quot;&gt;&lt;property id=&quot;20148&quot; value=&quot;5&quot;/&gt;&lt;property id=&quot;20300&quot; value=&quot;Slide 45 - &amp;quot;Vrijednost čvrstoće po omotaču rupe&amp;quot;&quot;/&gt;&lt;property id=&quot;20307&quot; value=&quot;443&quot;/&gt;&lt;/object&gt;&lt;object type=&quot;3&quot; unique_id=&quot;27568&quot;&gt;&lt;property id=&quot;20148&quot; value=&quot;5&quot;/&gt;&lt;property id=&quot;20300&quot; value=&quot;Slide 46 - &amp;quot;Vrijednost nosivosti trna&amp;quot;&quot;/&gt;&lt;property id=&quot;20307&quot; value=&quot;444&quot;/&gt;&lt;/object&gt;&lt;object type=&quot;3&quot; unique_id=&quot;27569&quot;&gt;&lt;property id=&quot;20148&quot; value=&quot;5&quot;/&gt;&lt;property id=&quot;20300&quot; value=&quot;Slide 47 - &amp;quot;Vrijednost nosivosti trna&amp;quot;&quot;/&gt;&lt;property id=&quot;20307&quot; value=&quot;445&quot;/&gt;&lt;/object&gt;&lt;object type=&quot;3&quot; unique_id=&quot;28749&quot;&gt;&lt;property id=&quot;20148&quot; value=&quot;5&quot;/&gt;&lt;property id=&quot;20300&quot; value=&quot;Slide 48 - &amp;quot;Montažni spoj trozglobnih okvira&amp;quot;&quot;/&gt;&lt;property id=&quot;20307&quot; value=&quot;452&quot;/&gt;&lt;/object&gt;&lt;object type=&quot;3&quot; unique_id=&quot;28750&quot;&gt;&lt;property id=&quot;20148&quot; value=&quot;5&quot;/&gt;&lt;property id=&quot;20300&quot; value=&quot;Slide 49 - &amp;quot;Montažni spoj trozglobnih okvira&amp;quot;&quot;/&gt;&lt;property id=&quot;20307&quot; value=&quot;453&quot;/&gt;&lt;/object&gt;&lt;object type=&quot;3&quot; unique_id=&quot;31506&quot;&gt;&lt;property id=&quot;20148&quot; value=&quot;5&quot;/&gt;&lt;property id=&quot;20300&quot; value=&quot;Slide 26 - &amp;quot;Modovi loma&amp;quot;&quot;/&gt;&lt;property id=&quot;20307&quot; value=&quot;456&quot;/&gt;&lt;/object&gt;&lt;object type=&quot;3&quot; unique_id=&quot;31507&quot;&gt;&lt;property id=&quot;20148&quot; value=&quot;5&quot;/&gt;&lt;property id=&quot;20300&quot; value=&quot;Slide 50 - &amp;quot;Montažni spoj&amp;quot;&quot;/&gt;&lt;property id=&quot;20307&quot; value=&quot;465&quot;/&gt;&lt;/object&gt;&lt;object type=&quot;3&quot; unique_id=&quot;31508&quot;&gt;&lt;property id=&quot;20148&quot; value=&quot;5&quot;/&gt;&lt;property id=&quot;20300&quot; value=&quot;Slide 51 - &amp;quot;Trozglobni okvir – deltoidni umetak&amp;quot;&quot;/&gt;&lt;property id=&quot;20307&quot; value=&quot;454&quot;/&gt;&lt;/object&gt;&lt;object type=&quot;3&quot; unique_id=&quot;31509&quot;&gt;&lt;property id=&quot;20148&quot; value=&quot;5&quot;/&gt;&lt;property id=&quot;20300&quot; value=&quot;Slide 52 - &amp;quot;Trozglobni okvir – deltoidni umetak&amp;quot;&quot;/&gt;&lt;property id=&quot;20307&quot; value=&quot;455&quot;/&gt;&lt;/object&gt;&lt;object type=&quot;3&quot; unique_id=&quot;31510&quot;&gt;&lt;property id=&quot;20148&quot; value=&quot;5&quot;/&gt;&lt;property id=&quot;20300&quot; value=&quot;Slide 53 - &amp;quot;Ležaj - pomični&amp;quot;&quot;/&gt;&lt;property id=&quot;20307&quot; value=&quot;457&quot;/&gt;&lt;/object&gt;&lt;object type=&quot;3&quot; unique_id=&quot;31511&quot;&gt;&lt;property id=&quot;20148&quot; value=&quot;5&quot;/&gt;&lt;property id=&quot;20300&quot; value=&quot;Slide 54 - &amp;quot;Ležaj - nepomični&amp;quot;&quot;/&gt;&lt;property id=&quot;20307&quot; value=&quot;458&quot;/&gt;&lt;/object&gt;&lt;object type=&quot;3&quot; unique_id=&quot;31512&quot;&gt;&lt;property id=&quot;20148&quot; value=&quot;5&quot;/&gt;&lt;property id=&quot;20300&quot; value=&quot;Slide 55 - &amp;quot;Ležaj – nepomični za lukove&amp;quot;&quot;/&gt;&lt;property id=&quot;20307&quot; value=&quot;459&quot;/&gt;&lt;/object&gt;&lt;object type=&quot;3&quot; unique_id=&quot;31513&quot;&gt;&lt;property id=&quot;20148&quot; value=&quot;5&quot;/&gt;&lt;property id=&quot;20300&quot; value=&quot;Slide 56&quot;/&gt;&lt;property id=&quot;20307&quot; value=&quot;461&quot;/&gt;&lt;/object&gt;&lt;object type=&quot;3&quot; unique_id=&quot;31514&quot;&gt;&lt;property id=&quot;20148&quot; value=&quot;5&quot;/&gt;&lt;property id=&quot;20300&quot; value=&quot;Slide 57 - &amp;quot;V - stupovi&amp;quot;&quot;/&gt;&lt;property id=&quot;20307&quot; value=&quot;462&quot;/&gt;&lt;/object&gt;&lt;object type=&quot;3&quot; unique_id=&quot;31515&quot;&gt;&lt;property id=&quot;20148&quot; value=&quot;5&quot;/&gt;&lt;property id=&quot;20300&quot; value=&quot;Slide 58 - &amp;quot;Zglobna veza u tjemenu&amp;quot;&quot;/&gt;&lt;property id=&quot;20307&quot; value=&quot;466&quot;/&gt;&lt;/object&gt;&lt;object type=&quot;3&quot; unique_id=&quot;31516&quot;&gt;&lt;property id=&quot;20148&quot; value=&quot;5&quot;/&gt;&lt;property id=&quot;20300&quot; value=&quot;Slide 59&quot;/&gt;&lt;property id=&quot;20307&quot; value=&quot;463&quot;/&gt;&lt;/object&gt;&lt;object type=&quot;3&quot; unique_id=&quot;31517&quot;&gt;&lt;property id=&quot;20148&quot; value=&quot;5&quot;/&gt;&lt;property id=&quot;20300&quot; value=&quot;Slide 60&quot;/&gt;&lt;property id=&quot;20307&quot; value=&quot;467&quot;/&gt;&lt;/object&gt;&lt;object type=&quot;3&quot; unique_id=&quot;31518&quot;&gt;&lt;property id=&quot;20148&quot; value=&quot;5&quot;/&gt;&lt;property id=&quot;20300&quot; value=&quot;Slide 61&quot;/&gt;&lt;property id=&quot;20307&quot; value=&quot;468&quot;/&gt;&lt;/object&gt;&lt;object type=&quot;3&quot; unique_id=&quot;31519&quot;&gt;&lt;property id=&quot;20148&quot; value=&quot;5&quot;/&gt;&lt;property id=&quot;20300&quot; value=&quot;Slide 62 - &amp;quot;Urednost&amp;quot;&quot;/&gt;&lt;property id=&quot;20307&quot; value=&quot;464&quot;/&gt;&lt;/object&gt;&lt;object type=&quot;3&quot; unique_id=&quot;31520&quot;&gt;&lt;property id=&quot;20148&quot; value=&quot;5&quot;/&gt;&lt;property id=&quot;20300&quot; value=&quot;Slide 63&quot;/&gt;&lt;property id=&quot;20307&quot; value=&quot;46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436TGp_biz_dark_ani">
  <a:themeElements>
    <a:clrScheme name="Office Theme 2">
      <a:dk1>
        <a:srgbClr val="969696"/>
      </a:dk1>
      <a:lt1>
        <a:srgbClr val="FFFFFF"/>
      </a:lt1>
      <a:dk2>
        <a:srgbClr val="596909"/>
      </a:dk2>
      <a:lt2>
        <a:srgbClr val="C6FAB4"/>
      </a:lt2>
      <a:accent1>
        <a:srgbClr val="4AADB2"/>
      </a:accent1>
      <a:accent2>
        <a:srgbClr val="E0AD2E"/>
      </a:accent2>
      <a:accent3>
        <a:srgbClr val="B5B9AA"/>
      </a:accent3>
      <a:accent4>
        <a:srgbClr val="DADADA"/>
      </a:accent4>
      <a:accent5>
        <a:srgbClr val="B1D3D5"/>
      </a:accent5>
      <a:accent6>
        <a:srgbClr val="CB9C29"/>
      </a:accent6>
      <a:hlink>
        <a:srgbClr val="72CC4E"/>
      </a:hlink>
      <a:folHlink>
        <a:srgbClr val="E29734"/>
      </a:folHlink>
    </a:clrScheme>
    <a:fontScheme name="Office Them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969696"/>
        </a:dk1>
        <a:lt1>
          <a:srgbClr val="FFFFFF"/>
        </a:lt1>
        <a:dk2>
          <a:srgbClr val="3F1F53"/>
        </a:dk2>
        <a:lt2>
          <a:srgbClr val="F3CC9D"/>
        </a:lt2>
        <a:accent1>
          <a:srgbClr val="557FE7"/>
        </a:accent1>
        <a:accent2>
          <a:srgbClr val="EB6363"/>
        </a:accent2>
        <a:accent3>
          <a:srgbClr val="AFABB3"/>
        </a:accent3>
        <a:accent4>
          <a:srgbClr val="DADADA"/>
        </a:accent4>
        <a:accent5>
          <a:srgbClr val="B4C0F1"/>
        </a:accent5>
        <a:accent6>
          <a:srgbClr val="D55959"/>
        </a:accent6>
        <a:hlink>
          <a:srgbClr val="9351C9"/>
        </a:hlink>
        <a:folHlink>
          <a:srgbClr val="3EB2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969696"/>
        </a:dk1>
        <a:lt1>
          <a:srgbClr val="FFFFFF"/>
        </a:lt1>
        <a:dk2>
          <a:srgbClr val="596909"/>
        </a:dk2>
        <a:lt2>
          <a:srgbClr val="C6FAB4"/>
        </a:lt2>
        <a:accent1>
          <a:srgbClr val="4AADB2"/>
        </a:accent1>
        <a:accent2>
          <a:srgbClr val="E0AD2E"/>
        </a:accent2>
        <a:accent3>
          <a:srgbClr val="B5B9AA"/>
        </a:accent3>
        <a:accent4>
          <a:srgbClr val="DADADA"/>
        </a:accent4>
        <a:accent5>
          <a:srgbClr val="B1D3D5"/>
        </a:accent5>
        <a:accent6>
          <a:srgbClr val="CB9C29"/>
        </a:accent6>
        <a:hlink>
          <a:srgbClr val="72CC4E"/>
        </a:hlink>
        <a:folHlink>
          <a:srgbClr val="E297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969696"/>
        </a:dk1>
        <a:lt1>
          <a:srgbClr val="FFFFFF"/>
        </a:lt1>
        <a:dk2>
          <a:srgbClr val="5E1400"/>
        </a:dk2>
        <a:lt2>
          <a:srgbClr val="EFD3A1"/>
        </a:lt2>
        <a:accent1>
          <a:srgbClr val="1AC1E2"/>
        </a:accent1>
        <a:accent2>
          <a:srgbClr val="43A98E"/>
        </a:accent2>
        <a:accent3>
          <a:srgbClr val="B6AAAA"/>
        </a:accent3>
        <a:accent4>
          <a:srgbClr val="DADADA"/>
        </a:accent4>
        <a:accent5>
          <a:srgbClr val="ABDDEE"/>
        </a:accent5>
        <a:accent6>
          <a:srgbClr val="3C9980"/>
        </a:accent6>
        <a:hlink>
          <a:srgbClr val="D8A642"/>
        </a:hlink>
        <a:folHlink>
          <a:srgbClr val="B3703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436TGp_biz_dark_ani</Template>
  <TotalTime>380</TotalTime>
  <Words>559</Words>
  <Application>Microsoft Office PowerPoint</Application>
  <PresentationFormat>Prikaz na zaslonu (4:3)</PresentationFormat>
  <Paragraphs>138</Paragraphs>
  <Slides>48</Slides>
  <Notes>1</Notes>
  <HiddenSlides>0</HiddenSlides>
  <MMClips>1</MMClips>
  <ScaleCrop>false</ScaleCrop>
  <HeadingPairs>
    <vt:vector size="8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48</vt:i4>
      </vt:variant>
    </vt:vector>
  </HeadingPairs>
  <TitlesOfParts>
    <vt:vector size="57" baseType="lpstr">
      <vt:lpstr>Arial</vt:lpstr>
      <vt:lpstr>Arial Black</vt:lpstr>
      <vt:lpstr>Calibri</vt:lpstr>
      <vt:lpstr>Times New Roman</vt:lpstr>
      <vt:lpstr>Tw Cen MT</vt:lpstr>
      <vt:lpstr>Verdana</vt:lpstr>
      <vt:lpstr>Wingdings</vt:lpstr>
      <vt:lpstr>436TGp_biz_dark_ani</vt:lpstr>
      <vt:lpstr>Equation</vt:lpstr>
      <vt:lpstr>Auditorne vježbe   Detalji u drvenim konstrukcijama </vt:lpstr>
      <vt:lpstr>Spojevi</vt:lpstr>
      <vt:lpstr>Nastavci i spojevi</vt:lpstr>
      <vt:lpstr>Spojna sredstva</vt:lpstr>
      <vt:lpstr>Nastavci i spojevi</vt:lpstr>
      <vt:lpstr>Tesarski spojevi</vt:lpstr>
      <vt:lpstr>Nastavci</vt:lpstr>
      <vt:lpstr>Nastavci</vt:lpstr>
      <vt:lpstr>Nastavci</vt:lpstr>
      <vt:lpstr>Sudari</vt:lpstr>
      <vt:lpstr>Zasjek</vt:lpstr>
      <vt:lpstr>Zasjek</vt:lpstr>
      <vt:lpstr>Vlak</vt:lpstr>
      <vt:lpstr>Rješavanje detalja (moderni)</vt:lpstr>
      <vt:lpstr> Spojevi s tipskim čeličnim elementima  </vt:lpstr>
      <vt:lpstr> Spojevi s tipskim čeličnim elementima  </vt:lpstr>
      <vt:lpstr>Dimenzioniranje i nacrti karakterističnih detalja</vt:lpstr>
      <vt:lpstr>Detalj – mod sloma</vt:lpstr>
      <vt:lpstr>Detalj – mod sloma</vt:lpstr>
      <vt:lpstr>Detalji</vt:lpstr>
      <vt:lpstr>Modovi loma</vt:lpstr>
      <vt:lpstr>Nosivost spojnih sredstava</vt:lpstr>
      <vt:lpstr>Čavli</vt:lpstr>
      <vt:lpstr>Vrijednost čvrstoće po omotaču rupe</vt:lpstr>
      <vt:lpstr>Vrijednost momenta tečenja</vt:lpstr>
      <vt:lpstr>Modovi loma - jednorezni</vt:lpstr>
      <vt:lpstr>Modovi loma - dvorezni</vt:lpstr>
      <vt:lpstr>Vrijednost nosivosti</vt:lpstr>
      <vt:lpstr>Vrijednost nosivosti</vt:lpstr>
      <vt:lpstr>Vrijednost nosivosti</vt:lpstr>
      <vt:lpstr>Razmaci čavala</vt:lpstr>
      <vt:lpstr>Razmaci čavala</vt:lpstr>
      <vt:lpstr>Razmaci trnova</vt:lpstr>
      <vt:lpstr>Razmaci –  opterećeni  rub</vt:lpstr>
      <vt:lpstr>Razmaci –  opterećeni  rub</vt:lpstr>
      <vt:lpstr>PowerPoint prezentacija</vt:lpstr>
      <vt:lpstr>Odabir broja spojnih sredstava</vt:lpstr>
      <vt:lpstr>Izvedbeni nacrt</vt:lpstr>
      <vt:lpstr>Detalj </vt:lpstr>
      <vt:lpstr>Detalj – primjeri iz prakse</vt:lpstr>
      <vt:lpstr>Detalj – primjeri iz prakse</vt:lpstr>
      <vt:lpstr>Detalj – primjeri iz prakse</vt:lpstr>
      <vt:lpstr>Detalji – nazubljene ploče, patentirani sustavi (Gang Nail sistem)</vt:lpstr>
      <vt:lpstr>Detalj – primjeri iz prakse</vt:lpstr>
      <vt:lpstr>Detalj – primjeri iz prakse</vt:lpstr>
      <vt:lpstr>Stupovi</vt:lpstr>
      <vt:lpstr>Urednost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Auditorne vježbe 2. Modeli djelovanja i način proračuna prema EUROCODE 5 normama. Statički proračun i dimenzioniranje sekundarne konstrukcije. Proračun panela.</dc:title>
  <dc:creator>mislav</dc:creator>
  <cp:lastModifiedBy>Jure Barbalić</cp:lastModifiedBy>
  <cp:revision>43</cp:revision>
  <dcterms:created xsi:type="dcterms:W3CDTF">2010-02-26T14:32:52Z</dcterms:created>
  <dcterms:modified xsi:type="dcterms:W3CDTF">2025-05-12T08:46:59Z</dcterms:modified>
</cp:coreProperties>
</file>