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8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8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6D58-0B68-4E20-AFFD-CBE5949E081C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E6F24-DB74-41A0-BA0E-0CCB566F4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6D58-0B68-4E20-AFFD-CBE5949E081C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E6F24-DB74-41A0-BA0E-0CCB566F4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6D58-0B68-4E20-AFFD-CBE5949E081C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E6F24-DB74-41A0-BA0E-0CCB566F4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070DA-B372-4532-B081-0890F8B962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885AD8-FCF8-41B8-8EA4-11B7B8EF9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1387B5-350B-4C5D-B9C6-0D8E50D71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A704913-AB6A-4C7B-A6BA-57B0A3A3DA7E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395558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6D58-0B68-4E20-AFFD-CBE5949E081C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E6F24-DB74-41A0-BA0E-0CCB566F4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6D58-0B68-4E20-AFFD-CBE5949E081C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E6F24-DB74-41A0-BA0E-0CCB566F4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6D58-0B68-4E20-AFFD-CBE5949E081C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E6F24-DB74-41A0-BA0E-0CCB566F4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6D58-0B68-4E20-AFFD-CBE5949E081C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E6F24-DB74-41A0-BA0E-0CCB566F4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6D58-0B68-4E20-AFFD-CBE5949E081C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E6F24-DB74-41A0-BA0E-0CCB566F4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6D58-0B68-4E20-AFFD-CBE5949E081C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E6F24-DB74-41A0-BA0E-0CCB566F4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6D58-0B68-4E20-AFFD-CBE5949E081C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E6F24-DB74-41A0-BA0E-0CCB566F4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6D58-0B68-4E20-AFFD-CBE5949E081C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E6F24-DB74-41A0-BA0E-0CCB566F4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36D58-0B68-4E20-AFFD-CBE5949E081C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E6F24-DB74-41A0-BA0E-0CCB566F4EA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dirty="0"/>
              <a:t>ŽIVOTNI CIKLUS ORGANIZACIJA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Rast organizacija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b="1" dirty="0"/>
              <a:t>Uspjeh rađa uspjeh (maslina)!</a:t>
            </a:r>
          </a:p>
          <a:p>
            <a:pPr algn="just"/>
            <a:r>
              <a:rPr lang="hr-HR" b="1" dirty="0"/>
              <a:t>Uspješne tvrtke rastu, investiraju, zapošljavaju nove ljude – što omogućava veću specijalizaciju – formiranju standardne procedure, čvrstu hijerarhiju, uče na greškama, imaju stalne kupce, itd. (Churchill).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Zašto tvrtke počinju propadati?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hr-HR" b="1" dirty="0"/>
              <a:t>Promjene u okruženju (dinosauri, turizam); </a:t>
            </a:r>
          </a:p>
          <a:p>
            <a:pPr algn="just"/>
            <a:r>
              <a:rPr lang="hr-HR" b="1" dirty="0"/>
              <a:t>Inercija, ali i bespotrebne promjene (Novosel);</a:t>
            </a:r>
          </a:p>
          <a:p>
            <a:pPr algn="just"/>
            <a:r>
              <a:rPr lang="hr-HR" b="1" dirty="0"/>
              <a:t>Izbjegavanje rizika ali i bespotreban rizik (Pevec, </a:t>
            </a:r>
            <a:r>
              <a:rPr lang="hr-HR" b="1" dirty="0" err="1"/>
              <a:t>Fižulić</a:t>
            </a:r>
            <a:r>
              <a:rPr lang="hr-HR" b="1" dirty="0"/>
              <a:t>, pretvorba);</a:t>
            </a:r>
          </a:p>
          <a:p>
            <a:pPr algn="just"/>
            <a:r>
              <a:rPr lang="hr-HR" b="1" dirty="0"/>
              <a:t>Borba za prestiž – prekomjerno zapošljavanje;</a:t>
            </a:r>
          </a:p>
          <a:p>
            <a:pPr algn="just"/>
            <a:r>
              <a:rPr lang="hr-HR" b="1" dirty="0"/>
              <a:t>Nedostatna ulaganja u istraživanja i odsutnost učenja organizacija. </a:t>
            </a:r>
          </a:p>
          <a:p>
            <a:pPr algn="just"/>
            <a:r>
              <a:rPr lang="hr-HR" b="1" dirty="0"/>
              <a:t>Problemi uzrokuju nove probleme (bijeg).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err="1"/>
              <a:t>Weitzelov</a:t>
            </a:r>
            <a:r>
              <a:rPr lang="hr-HR" b="1" dirty="0"/>
              <a:t> i </a:t>
            </a:r>
            <a:r>
              <a:rPr lang="hr-HR" b="1" dirty="0" err="1"/>
              <a:t>Jonssonov</a:t>
            </a:r>
            <a:r>
              <a:rPr lang="hr-HR" b="1" dirty="0"/>
              <a:t> model propadanja organizacije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hr-HR" b="1" dirty="0"/>
              <a:t>Sljepoća – ne prepoznaju se problemi (</a:t>
            </a:r>
            <a:r>
              <a:rPr lang="hr-HR" b="1" dirty="0" err="1"/>
              <a:t>wishful</a:t>
            </a:r>
            <a:r>
              <a:rPr lang="hr-HR" b="1" dirty="0"/>
              <a:t> </a:t>
            </a:r>
            <a:r>
              <a:rPr lang="hr-HR" b="1" dirty="0" err="1"/>
              <a:t>thinking</a:t>
            </a:r>
            <a:r>
              <a:rPr lang="hr-HR" b="1" dirty="0"/>
              <a:t> – Gradačac);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r-HR" b="1" dirty="0"/>
              <a:t>Nedostatak akcije – inercija;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r-HR" b="1" dirty="0"/>
              <a:t>Pogrešna akcija;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r-HR" b="1"/>
              <a:t>Kriza (Kad </a:t>
            </a:r>
            <a:r>
              <a:rPr lang="hr-HR" b="1" dirty="0"/>
              <a:t>stvari krenu po zlu – </a:t>
            </a:r>
            <a:r>
              <a:rPr lang="hr-HR" b="1"/>
              <a:t>mijenjaj!)</a:t>
            </a:r>
            <a:endParaRPr lang="hr-HR" b="1" dirty="0"/>
          </a:p>
          <a:p>
            <a:pPr marL="514350" indent="-514350" algn="just">
              <a:buNone/>
            </a:pPr>
            <a:r>
              <a:rPr lang="hr-HR" b="1" dirty="0"/>
              <a:t>5. Propast organizacije.</a:t>
            </a:r>
          </a:p>
          <a:p>
            <a:pPr marL="514350" indent="-514350" algn="just"/>
            <a:r>
              <a:rPr lang="hr-HR" b="1" dirty="0"/>
              <a:t>Ako organizacije propadne treba minimalizirati gubitak (izlijetanje s ceste). </a:t>
            </a:r>
          </a:p>
          <a:p>
            <a:pPr marL="514350" indent="-514350" algn="just"/>
            <a:r>
              <a:rPr lang="hr-HR" b="1" dirty="0"/>
              <a:t>Prilikom propadanja organizacije potrebno je smanjiti štetu na najmanju moguću mjeru.</a:t>
            </a:r>
          </a:p>
          <a:p>
            <a:pPr marL="514350" indent="-514350">
              <a:buFont typeface="+mj-lt"/>
              <a:buAutoNum type="arabicPeriod"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Faze životnog ciklusa organizacija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hr-HR" b="1" dirty="0"/>
              <a:t>Rađanje organizacije;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r-HR" b="1" dirty="0"/>
              <a:t>Uspon;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r-HR" b="1" dirty="0"/>
              <a:t>Pad;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r-HR" b="1" dirty="0"/>
              <a:t>Propast organizacije.</a:t>
            </a:r>
          </a:p>
          <a:p>
            <a:pPr marL="514350" indent="-514350" algn="just"/>
            <a:r>
              <a:rPr lang="hr-HR" b="1" dirty="0"/>
              <a:t>Zašto propada toliki broj građevinskih tvrtki u Hrvatskoj?</a:t>
            </a:r>
          </a:p>
          <a:p>
            <a:pPr marL="514350" indent="-514350" algn="just"/>
            <a:r>
              <a:rPr lang="hr-HR" b="1" dirty="0"/>
              <a:t>Životni vijek organizacije ovisi o njenoj sposobnosti prilagođavanja (Sarajevo).</a:t>
            </a:r>
          </a:p>
          <a:p>
            <a:pPr marL="514350" indent="-514350"/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Nastanak organizacija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Kako i zašto nastaju organizacije?</a:t>
            </a:r>
          </a:p>
          <a:p>
            <a:r>
              <a:rPr lang="hr-HR" b="1" dirty="0"/>
              <a:t>Što je potrebno za nastanak organizacije?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 dirty="0"/>
              <a:t>Jasno definiran cilj;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r-HR" b="1" dirty="0"/>
              <a:t>Podjela rada (hijerarhija);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 dirty="0"/>
              <a:t>Novac.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/>
              <a:t>Kako i zašto nastaju poslovne organizacije?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b="1" dirty="0"/>
              <a:t>Poslovne organizacije nastaju kad poduzetnik pretpostavi da na tržištu nedostaje neka roba ili usluga ili kad zaključi da se te robe i usluge mogu proizvoditi na kvalitetniji i(li) jeftiniji način (brod, agencija, kamen, kafić).  </a:t>
            </a:r>
          </a:p>
          <a:p>
            <a:pPr algn="just"/>
            <a:r>
              <a:rPr lang="hr-HR" b="1" dirty="0"/>
              <a:t>Najveća vjerojatnost da će poslovna organizacija propasti postoji u fazi rađanja organizacija (genetika). Zašto?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/>
              <a:t>Zašto veliki broj organizacija propada ubrzo nakon formiranja?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b="1" dirty="0"/>
              <a:t>Nedostatak znanja i iskustva (avans). 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 dirty="0"/>
              <a:t>Nedostatak kapitala;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 dirty="0"/>
              <a:t>Nedostatak kadrova (učilište);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 dirty="0"/>
              <a:t>Pritisak konkurencije i okoline (dinamit, cijene);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 dirty="0"/>
              <a:t>Nedostatak klijenata;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 dirty="0"/>
              <a:t>Neprepoznatljivost na tržištu;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 dirty="0"/>
              <a:t>Proceduralne barijere (voda).</a:t>
            </a:r>
          </a:p>
          <a:p>
            <a:pPr marL="514350" indent="-514350"/>
            <a:r>
              <a:rPr lang="hr-HR" b="1" dirty="0"/>
              <a:t>Ako poslovna organizacija prebrodi “porođajne muke” najčešće slijedi faza uspona organizacije.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u="sng" dirty="0"/>
              <a:t>Ekološka teorija opstanka organizacija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b="1" dirty="0"/>
              <a:t>Svaka okolina ima limitiran broj organizacija koje mogu opstati na tržištu (lovci). </a:t>
            </a:r>
          </a:p>
          <a:p>
            <a:pPr algn="just"/>
            <a:r>
              <a:rPr lang="hr-HR" b="1" dirty="0"/>
              <a:t>Najveće šanse za opstanak imaju organizacije koje prve popune prazninu na tržištu (Amazon).</a:t>
            </a:r>
          </a:p>
          <a:p>
            <a:pPr algn="just"/>
            <a:r>
              <a:rPr lang="hr-HR" b="1" dirty="0"/>
              <a:t>Kad se uoči nova prilika na tržištu na početku rapidno raste broj poslovnih organizacija (McDonald).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/>
              <a:t>Poslovne strategije za preživljavanje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hr-HR" b="1" dirty="0"/>
              <a:t>R-strategija (novi proizvod ili usluga);</a:t>
            </a:r>
          </a:p>
          <a:p>
            <a:pPr marL="514350" indent="-514350">
              <a:buFont typeface="+mj-lt"/>
              <a:buAutoNum type="alphaUcPeriod"/>
            </a:pPr>
            <a:r>
              <a:rPr lang="hr-HR" b="1" dirty="0"/>
              <a:t>K-strategija (imitacija);</a:t>
            </a:r>
          </a:p>
          <a:p>
            <a:pPr marL="514350" indent="-514350">
              <a:buAutoNum type="arabicPeriod"/>
            </a:pPr>
            <a:r>
              <a:rPr lang="hr-HR" b="1" dirty="0"/>
              <a:t>Specijalistička strategija;</a:t>
            </a:r>
          </a:p>
          <a:p>
            <a:pPr marL="514350" indent="-514350">
              <a:buAutoNum type="arabicPeriod"/>
            </a:pPr>
            <a:r>
              <a:rPr lang="hr-HR" b="1" dirty="0"/>
              <a:t>Raznovrsna strategija.</a:t>
            </a:r>
          </a:p>
          <a:p>
            <a:pPr marL="514350" indent="-514350" algn="just"/>
            <a:r>
              <a:rPr lang="hr-HR" b="1" dirty="0"/>
              <a:t>Na tržištu postoji stalna borba za preživljavanje – prirodna selekcija. </a:t>
            </a:r>
          </a:p>
          <a:p>
            <a:pPr marL="514350" indent="-514350" algn="just"/>
            <a:r>
              <a:rPr lang="hr-HR" b="1" dirty="0"/>
              <a:t>Opstaju one tvrtke koje su u stanju prilagođavati se okolini.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6A1135F-3D9C-4F05-8822-E71D515E61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en-US" b="1" dirty="0"/>
              <a:t>Kakvu organizaciju izabrati?</a:t>
            </a:r>
            <a:endParaRPr lang="en-GB" altLang="en-US" b="1" dirty="0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0295BCE4-8EF3-41C7-BB51-C2D7D926F9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hr-HR" altLang="en-US" b="1" dirty="0"/>
              <a:t>Moderniji tipovi organizacije zasnivanu se na decentralizaciji, blagoj piramidi i autonomiji.</a:t>
            </a:r>
          </a:p>
          <a:p>
            <a:pPr algn="just" eaLnBrk="1" hangingPunct="1"/>
            <a:r>
              <a:rPr lang="hr-HR" altLang="en-US" b="1" dirty="0"/>
              <a:t>Organizacijska kultura treba stimulirati kreativnost.</a:t>
            </a:r>
          </a:p>
          <a:p>
            <a:pPr algn="just"/>
            <a:r>
              <a:rPr lang="hr-HR" b="1" dirty="0"/>
              <a:t>Tvrtke često liče jedna na drugu. Uzroci: zakoni, imitacija, migracije.  </a:t>
            </a:r>
            <a:endParaRPr lang="en-US" b="1" dirty="0"/>
          </a:p>
          <a:p>
            <a:pPr algn="just" eaLnBrk="1" hangingPunct="1"/>
            <a:endParaRPr lang="hr-HR" altLang="en-US" b="1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b="1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6DC701CB-D557-43FB-A01E-1D8897F4C1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4000" b="1" dirty="0"/>
              <a:t>Vrsta tehnologije i organizacijski dizajn</a:t>
            </a:r>
          </a:p>
        </p:txBody>
      </p:sp>
      <p:graphicFrame>
        <p:nvGraphicFramePr>
          <p:cNvPr id="12432" name="Group 144">
            <a:extLst>
              <a:ext uri="{FF2B5EF4-FFF2-40B4-BE49-F238E27FC236}">
                <a16:creationId xmlns:a16="http://schemas.microsoft.com/office/drawing/2014/main" id="{46002188-B994-4B0A-97CD-7FCEEFE21BC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46613"/>
        </p:xfrm>
        <a:graphic>
          <a:graphicData uri="http://schemas.openxmlformats.org/drawingml/2006/table">
            <a:tbl>
              <a:tblPr/>
              <a:tblGrid>
                <a:gridCol w="3322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42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sr-Latn-C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Zanatska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Industrijska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Automatizirana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3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Broj hijerarhijskih nivoa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     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       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          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2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Broj  osoba nadziranih od strane glavnog menadžera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      4     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        7       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       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7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Broj nadziranih osoba na najnižem nivou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    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       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        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Omjer menadžera i izvršioca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   1:23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      1:16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        1:8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536</Words>
  <Application>Microsoft Office PowerPoint</Application>
  <PresentationFormat>On-screen Show (4:3)</PresentationFormat>
  <Paragraphs>80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Tahoma</vt:lpstr>
      <vt:lpstr>Wingdings</vt:lpstr>
      <vt:lpstr>Office Theme</vt:lpstr>
      <vt:lpstr>ŽIVOTNI CIKLUS ORGANIZACIJA</vt:lpstr>
      <vt:lpstr>Faze životnog ciklusa organizacija</vt:lpstr>
      <vt:lpstr>Nastanak organizacija</vt:lpstr>
      <vt:lpstr>Kako i zašto nastaju poslovne organizacije?</vt:lpstr>
      <vt:lpstr>Zašto veliki broj organizacija propada ubrzo nakon formiranja?</vt:lpstr>
      <vt:lpstr>Ekološka teorija opstanka organizacija</vt:lpstr>
      <vt:lpstr>Poslovne strategije za preživljavanje</vt:lpstr>
      <vt:lpstr>Kakvu organizaciju izabrati?</vt:lpstr>
      <vt:lpstr>Vrsta tehnologije i organizacijski dizajn</vt:lpstr>
      <vt:lpstr>Rast organizacija</vt:lpstr>
      <vt:lpstr>Zašto tvrtke počinju propadati?</vt:lpstr>
      <vt:lpstr>Weitzelov i Jonssonov model propadanja organizacije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ŽIVOTNI CIKLUS ORGANIZACIJA</dc:title>
  <dc:creator>User</dc:creator>
  <cp:lastModifiedBy>Miljenko Antić</cp:lastModifiedBy>
  <cp:revision>13</cp:revision>
  <dcterms:created xsi:type="dcterms:W3CDTF">2014-04-05T03:29:14Z</dcterms:created>
  <dcterms:modified xsi:type="dcterms:W3CDTF">2021-01-13T06:19:59Z</dcterms:modified>
</cp:coreProperties>
</file>