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8"/>
  </p:notesMasterIdLst>
  <p:handoutMasterIdLst>
    <p:handoutMasterId r:id="rId9"/>
  </p:handoutMasterIdLst>
  <p:sldIdLst>
    <p:sldId id="256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PRESENTATION TITLE HERE / JOHN DOE ET AL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6F0EF0-FD4A-4D88-A0DD-7AE457F1C48A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028DF-0A20-4C48-BFC3-94A301FD1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48590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PRESENTATION TITLE HERE / JOHN DOE ET AL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6911FB-C7DC-4A71-9CBA-C5FCA8A6A088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810CCA-1C95-4C81-823A-3DB7AE2807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50025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Header Placeholder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 smtClean="0"/>
              <a:t>PRESENTATION TITLE HERE / JOHN DOE ET 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2225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1840" y="6423249"/>
            <a:ext cx="2527920" cy="432048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en-US" b="1" dirty="0" smtClean="0">
                <a:solidFill>
                  <a:schemeClr val="tx1"/>
                </a:solidFill>
                <a:latin typeface="Arial "/>
              </a:rPr>
              <a:t>02</a:t>
            </a:r>
            <a:r>
              <a:rPr lang="en-US" b="1" baseline="30000" dirty="0" smtClean="0">
                <a:solidFill>
                  <a:schemeClr val="tx1"/>
                </a:solidFill>
                <a:latin typeface="Arial "/>
              </a:rPr>
              <a:t>nd </a:t>
            </a:r>
            <a:r>
              <a:rPr lang="en-US" b="1" dirty="0" smtClean="0">
                <a:solidFill>
                  <a:schemeClr val="tx1"/>
                </a:solidFill>
                <a:latin typeface="Arial "/>
              </a:rPr>
              <a:t>– 03</a:t>
            </a:r>
            <a:r>
              <a:rPr lang="en-US" b="1" baseline="30000" dirty="0" smtClean="0">
                <a:solidFill>
                  <a:schemeClr val="tx1"/>
                </a:solidFill>
                <a:latin typeface="Arial "/>
              </a:rPr>
              <a:t>rd</a:t>
            </a:r>
            <a:r>
              <a:rPr lang="en-US" b="1" dirty="0" smtClean="0">
                <a:solidFill>
                  <a:schemeClr val="tx1"/>
                </a:solidFill>
                <a:latin typeface="Arial "/>
              </a:rPr>
              <a:t>  March 2017 </a:t>
            </a:r>
            <a:br>
              <a:rPr lang="en-US" b="1" dirty="0" smtClean="0">
                <a:solidFill>
                  <a:schemeClr val="tx1"/>
                </a:solidFill>
                <a:latin typeface="Arial "/>
              </a:rPr>
            </a:br>
            <a:r>
              <a:rPr lang="en-US" b="1" dirty="0" smtClean="0">
                <a:solidFill>
                  <a:schemeClr val="tx1"/>
                </a:solidFill>
                <a:latin typeface="Arial "/>
              </a:rPr>
              <a:t>Zagreb, Croatia</a:t>
            </a:r>
            <a:endParaRPr lang="en-US" baseline="30000" dirty="0" smtClean="0">
              <a:solidFill>
                <a:schemeClr val="tx1"/>
              </a:solidFill>
              <a:latin typeface="Arial 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811438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68E219-4877-47A1-B53F-F42DC2EFD365}" type="datetimeFigureOut">
              <a:rPr lang="hr-HR" smtClean="0"/>
              <a:t>13.1.2017.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1840" y="6456362"/>
            <a:ext cx="2527920" cy="36004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1FC3B-B097-406F-B945-4BF9CE57705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75655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68E219-4877-47A1-B53F-F42DC2EFD365}" type="datetimeFigureOut">
              <a:rPr lang="hr-HR" smtClean="0"/>
              <a:t>13.1.2017.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1840" y="6456362"/>
            <a:ext cx="2527920" cy="36004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1FC3B-B097-406F-B945-4BF9CE57705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613857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88224" y="6427708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hr-HR" dirty="0" smtClean="0"/>
              <a:t>SLIDE </a:t>
            </a:r>
            <a:fld id="{A3D9B1B8-CCD4-47B2-9D6D-5D98C997AAC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370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AF0B37-12D4-401B-A158-9D7DCF47D370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D9B1B8-CCD4-47B2-9D6D-5D98C997AAC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5399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AF0B37-12D4-401B-A158-9D7DCF47D370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D9B1B8-CCD4-47B2-9D6D-5D98C997AAC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7258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AF0B37-12D4-401B-A158-9D7DCF47D370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D9B1B8-CCD4-47B2-9D6D-5D98C997AAC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2306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AF0B37-12D4-401B-A158-9D7DCF47D370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D9B1B8-CCD4-47B2-9D6D-5D98C997AAC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1568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AF0B37-12D4-401B-A158-9D7DCF47D370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D9B1B8-CCD4-47B2-9D6D-5D98C997AAC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518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AF0B37-12D4-401B-A158-9D7DCF47D370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D9B1B8-CCD4-47B2-9D6D-5D98C997AA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8241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AF0B37-12D4-401B-A158-9D7DCF47D370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D9B1B8-CCD4-47B2-9D6D-5D98C997AAC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869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68E219-4877-47A1-B53F-F42DC2EFD365}" type="datetimeFigureOut">
              <a:rPr lang="hr-HR" smtClean="0"/>
              <a:t>13.1.2017.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1840" y="6456362"/>
            <a:ext cx="2527920" cy="36004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1FC3B-B097-406F-B945-4BF9CE57705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050738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AF0B37-12D4-401B-A158-9D7DCF47D370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D9B1B8-CCD4-47B2-9D6D-5D98C997AAC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7426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AF0B37-12D4-401B-A158-9D7DCF47D370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D9B1B8-CCD4-47B2-9D6D-5D98C997AAC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10527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DAF0B37-12D4-401B-A158-9D7DCF47D370}" type="datetimeFigureOut">
              <a:rPr lang="en-US" smtClean="0"/>
              <a:t>1/13/2017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3D9B1B8-CCD4-47B2-9D6D-5D98C997AAC8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01093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1840" y="6423249"/>
            <a:ext cx="2527920" cy="432048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r>
              <a:rPr lang="en-US" b="1" dirty="0" smtClean="0">
                <a:solidFill>
                  <a:schemeClr val="tx1"/>
                </a:solidFill>
                <a:latin typeface="Arial "/>
              </a:rPr>
              <a:t>02</a:t>
            </a:r>
            <a:r>
              <a:rPr lang="en-US" b="1" baseline="30000" dirty="0" smtClean="0">
                <a:solidFill>
                  <a:schemeClr val="tx1"/>
                </a:solidFill>
                <a:latin typeface="Arial "/>
              </a:rPr>
              <a:t>nd </a:t>
            </a:r>
            <a:r>
              <a:rPr lang="en-US" b="1" dirty="0" smtClean="0">
                <a:solidFill>
                  <a:schemeClr val="tx1"/>
                </a:solidFill>
                <a:latin typeface="Arial "/>
              </a:rPr>
              <a:t>– 03</a:t>
            </a:r>
            <a:r>
              <a:rPr lang="en-US" b="1" baseline="30000" dirty="0" smtClean="0">
                <a:solidFill>
                  <a:schemeClr val="tx1"/>
                </a:solidFill>
                <a:latin typeface="Arial "/>
              </a:rPr>
              <a:t>rd</a:t>
            </a:r>
            <a:r>
              <a:rPr lang="en-US" b="1" dirty="0" smtClean="0">
                <a:solidFill>
                  <a:schemeClr val="tx1"/>
                </a:solidFill>
                <a:latin typeface="Arial "/>
              </a:rPr>
              <a:t>  March 2017 </a:t>
            </a:r>
            <a:br>
              <a:rPr lang="en-US" b="1" dirty="0" smtClean="0">
                <a:solidFill>
                  <a:schemeClr val="tx1"/>
                </a:solidFill>
                <a:latin typeface="Arial "/>
              </a:rPr>
            </a:br>
            <a:r>
              <a:rPr lang="en-US" b="1" dirty="0" smtClean="0">
                <a:solidFill>
                  <a:schemeClr val="tx1"/>
                </a:solidFill>
                <a:latin typeface="Arial "/>
              </a:rPr>
              <a:t>Zagreb, Croatia</a:t>
            </a:r>
            <a:endParaRPr lang="en-US" baseline="30000" dirty="0" smtClean="0">
              <a:solidFill>
                <a:schemeClr val="tx1"/>
              </a:solidFill>
              <a:latin typeface="Arial "/>
            </a:endParaRPr>
          </a:p>
          <a:p>
            <a:endParaRPr lang="hr-H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29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68E219-4877-47A1-B53F-F42DC2EFD365}" type="datetimeFigureOut">
              <a:rPr lang="hr-HR" smtClean="0"/>
              <a:t>13.1.2017.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1840" y="6456362"/>
            <a:ext cx="2527920" cy="36004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1FC3B-B097-406F-B945-4BF9CE57705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24889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68E219-4877-47A1-B53F-F42DC2EFD365}" type="datetimeFigureOut">
              <a:rPr lang="hr-HR" smtClean="0"/>
              <a:t>13.1.2017.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456362"/>
            <a:ext cx="2527920" cy="36004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1FC3B-B097-406F-B945-4BF9CE57705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436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68E219-4877-47A1-B53F-F42DC2EFD365}" type="datetimeFigureOut">
              <a:rPr lang="hr-HR" smtClean="0"/>
              <a:t>13.1.2017.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31840" y="6456362"/>
            <a:ext cx="2527920" cy="36004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1FC3B-B097-406F-B945-4BF9CE57705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6094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68E219-4877-47A1-B53F-F42DC2EFD365}" type="datetimeFigureOut">
              <a:rPr lang="hr-HR" smtClean="0"/>
              <a:t>13.1.2017.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1840" y="6456362"/>
            <a:ext cx="2527920" cy="36004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1FC3B-B097-406F-B945-4BF9CE57705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53752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68E219-4877-47A1-B53F-F42DC2EFD365}" type="datetimeFigureOut">
              <a:rPr lang="hr-HR" smtClean="0"/>
              <a:t>13.1.2017.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31840" y="6456362"/>
            <a:ext cx="2527920" cy="36004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1FC3B-B097-406F-B945-4BF9CE57705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47691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68E219-4877-47A1-B53F-F42DC2EFD365}" type="datetimeFigureOut">
              <a:rPr lang="hr-HR" smtClean="0"/>
              <a:t>13.1.2017.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456362"/>
            <a:ext cx="2527920" cy="36004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1FC3B-B097-406F-B945-4BF9CE57705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946661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268E219-4877-47A1-B53F-F42DC2EFD365}" type="datetimeFigureOut">
              <a:rPr lang="hr-HR" smtClean="0"/>
              <a:t>13.1.2017.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1840" y="6456362"/>
            <a:ext cx="2527920" cy="360040"/>
          </a:xfrm>
          <a:prstGeom prst="rect">
            <a:avLst/>
          </a:prstGeom>
        </p:spPr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161FC3B-B097-406F-B945-4BF9CE57705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9580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8.e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6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/>
          <p:nvPr userDrawn="1"/>
        </p:nvPicPr>
        <p:blipFill rotWithShape="1">
          <a:blip r:embed="rId13"/>
          <a:srcRect r="4908"/>
          <a:stretch/>
        </p:blipFill>
        <p:spPr bwMode="auto">
          <a:xfrm>
            <a:off x="251520" y="188640"/>
            <a:ext cx="2592288" cy="100811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/>
          <p:cNvPicPr/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3952240" y="156121"/>
            <a:ext cx="1239520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8"/>
          <p:cNvPicPr/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6228184" y="194079"/>
            <a:ext cx="275018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Subtitle 2"/>
          <p:cNvSpPr txBox="1">
            <a:spLocks/>
          </p:cNvSpPr>
          <p:nvPr userDrawn="1"/>
        </p:nvSpPr>
        <p:spPr>
          <a:xfrm>
            <a:off x="1403648" y="1484784"/>
            <a:ext cx="6400800" cy="432048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900" b="1" dirty="0" smtClean="0">
                <a:latin typeface="Arial" panose="020B0604020202020204" pitchFamily="34" charset="0"/>
                <a:cs typeface="Arial" panose="020B0604020202020204" pitchFamily="34" charset="0"/>
              </a:rPr>
              <a:t>ZAGREB JOINT WORKSHOP</a:t>
            </a:r>
            <a:endParaRPr lang="en-US" sz="19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Subtitle 2"/>
          <p:cNvSpPr txBox="1">
            <a:spLocks/>
          </p:cNvSpPr>
          <p:nvPr userDrawn="1"/>
        </p:nvSpPr>
        <p:spPr>
          <a:xfrm>
            <a:off x="611560" y="1916832"/>
            <a:ext cx="8122732" cy="4320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7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Value of Structural Health Monitoring for the reliable bridge Management</a:t>
            </a:r>
            <a:endParaRPr lang="en-US" sz="17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Picture 14"/>
          <p:cNvPicPr/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23" t="16940" r="6640"/>
          <a:stretch/>
        </p:blipFill>
        <p:spPr bwMode="auto">
          <a:xfrm>
            <a:off x="5812790" y="6030322"/>
            <a:ext cx="3331210" cy="80327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6" name="Subtitle 5"/>
          <p:cNvSpPr txBox="1">
            <a:spLocks/>
          </p:cNvSpPr>
          <p:nvPr userDrawn="1"/>
        </p:nvSpPr>
        <p:spPr>
          <a:xfrm>
            <a:off x="0" y="6254848"/>
            <a:ext cx="9144000" cy="4550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b="0" kern="120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300" b="1" dirty="0" smtClean="0">
                <a:solidFill>
                  <a:schemeClr val="tx1"/>
                </a:solidFill>
                <a:latin typeface="Arial "/>
              </a:rPr>
              <a:t>02</a:t>
            </a:r>
            <a:r>
              <a:rPr lang="en-US" sz="1300" b="1" baseline="30000" dirty="0" smtClean="0">
                <a:solidFill>
                  <a:schemeClr val="tx1"/>
                </a:solidFill>
                <a:latin typeface="Arial "/>
              </a:rPr>
              <a:t>nd </a:t>
            </a:r>
            <a:r>
              <a:rPr lang="en-US" sz="1300" b="1" dirty="0" smtClean="0">
                <a:solidFill>
                  <a:schemeClr val="tx1"/>
                </a:solidFill>
                <a:latin typeface="Arial "/>
              </a:rPr>
              <a:t>– 03</a:t>
            </a:r>
            <a:r>
              <a:rPr lang="en-US" sz="1300" b="1" baseline="30000" dirty="0" smtClean="0">
                <a:solidFill>
                  <a:schemeClr val="tx1"/>
                </a:solidFill>
                <a:latin typeface="Arial "/>
              </a:rPr>
              <a:t>rd</a:t>
            </a:r>
            <a:r>
              <a:rPr lang="en-US" sz="1300" b="1" dirty="0" smtClean="0">
                <a:solidFill>
                  <a:schemeClr val="tx1"/>
                </a:solidFill>
                <a:latin typeface="Arial "/>
              </a:rPr>
              <a:t>  March 2017 </a:t>
            </a:r>
            <a:br>
              <a:rPr lang="en-US" sz="1300" b="1" dirty="0" smtClean="0">
                <a:solidFill>
                  <a:schemeClr val="tx1"/>
                </a:solidFill>
                <a:latin typeface="Arial "/>
              </a:rPr>
            </a:br>
            <a:r>
              <a:rPr lang="en-US" sz="1300" b="1" dirty="0" smtClean="0">
                <a:solidFill>
                  <a:schemeClr val="tx1"/>
                </a:solidFill>
                <a:latin typeface="Arial "/>
              </a:rPr>
              <a:t>Zagreb, Croatia</a:t>
            </a:r>
            <a:endParaRPr lang="en-US" sz="1300" baseline="30000" dirty="0">
              <a:solidFill>
                <a:schemeClr val="tx1"/>
              </a:solidFill>
              <a:latin typeface="Arial "/>
            </a:endParaRPr>
          </a:p>
        </p:txBody>
      </p:sp>
    </p:spTree>
    <p:extLst>
      <p:ext uri="{BB962C8B-B14F-4D97-AF65-F5344CB8AC3E}">
        <p14:creationId xmlns:p14="http://schemas.microsoft.com/office/powerpoint/2010/main" val="3645126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4"/>
          <p:cNvSpPr txBox="1">
            <a:spLocks/>
          </p:cNvSpPr>
          <p:nvPr userDrawn="1"/>
        </p:nvSpPr>
        <p:spPr>
          <a:xfrm>
            <a:off x="2771800" y="6415485"/>
            <a:ext cx="38164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sr-Latn-RS"/>
            </a:defPPr>
            <a:lvl1pPr marL="0" algn="ctr" defTabSz="914400" rtl="0" eaLnBrk="1" latinLnBrk="0" hangingPunct="1">
              <a:defRPr sz="12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1200" dirty="0" smtClean="0">
                <a:latin typeface="Arial "/>
              </a:rPr>
              <a:t>JOINT WORKSHOP</a:t>
            </a:r>
          </a:p>
          <a:p>
            <a:r>
              <a:rPr lang="hr-HR" sz="1200" dirty="0" smtClean="0">
                <a:latin typeface="Arial "/>
              </a:rPr>
              <a:t>COST</a:t>
            </a:r>
            <a:r>
              <a:rPr lang="hr-HR" sz="1200" baseline="0" dirty="0" smtClean="0">
                <a:latin typeface="Arial "/>
              </a:rPr>
              <a:t> TU1402 – COST TU1406 – IABSE</a:t>
            </a:r>
          </a:p>
          <a:p>
            <a:r>
              <a:rPr lang="hr-HR" sz="1200" b="1" dirty="0" smtClean="0">
                <a:solidFill>
                  <a:schemeClr val="tx1"/>
                </a:solidFill>
                <a:latin typeface="Arial "/>
              </a:rPr>
              <a:t>Zagreb,</a:t>
            </a:r>
            <a:r>
              <a:rPr lang="hr-HR" sz="1200" b="1" baseline="0" dirty="0" smtClean="0">
                <a:solidFill>
                  <a:schemeClr val="tx1"/>
                </a:solidFill>
                <a:latin typeface="Arial "/>
              </a:rPr>
              <a:t> </a:t>
            </a:r>
            <a:r>
              <a:rPr lang="en-US" sz="1200" b="1" dirty="0" smtClean="0">
                <a:solidFill>
                  <a:schemeClr val="tx1"/>
                </a:solidFill>
                <a:latin typeface="Arial "/>
              </a:rPr>
              <a:t>02</a:t>
            </a:r>
            <a:r>
              <a:rPr lang="en-US" sz="1200" b="1" baseline="30000" dirty="0" smtClean="0">
                <a:solidFill>
                  <a:schemeClr val="tx1"/>
                </a:solidFill>
                <a:latin typeface="Arial "/>
              </a:rPr>
              <a:t>nd </a:t>
            </a:r>
            <a:r>
              <a:rPr lang="en-US" sz="1200" b="1" dirty="0" smtClean="0">
                <a:solidFill>
                  <a:schemeClr val="tx1"/>
                </a:solidFill>
                <a:latin typeface="Arial "/>
              </a:rPr>
              <a:t>– 03</a:t>
            </a:r>
            <a:r>
              <a:rPr lang="en-US" sz="1200" b="1" baseline="30000" dirty="0" smtClean="0">
                <a:solidFill>
                  <a:schemeClr val="tx1"/>
                </a:solidFill>
                <a:latin typeface="Arial "/>
              </a:rPr>
              <a:t>rd</a:t>
            </a:r>
            <a:r>
              <a:rPr lang="en-US" sz="1200" b="1" dirty="0" smtClean="0">
                <a:solidFill>
                  <a:schemeClr val="tx1"/>
                </a:solidFill>
                <a:latin typeface="Arial "/>
              </a:rPr>
              <a:t>  March 2017</a:t>
            </a:r>
            <a:r>
              <a:rPr lang="hr-HR" sz="1200" baseline="0" dirty="0" smtClean="0">
                <a:latin typeface="Arial "/>
              </a:rPr>
              <a:t/>
            </a:r>
            <a:br>
              <a:rPr lang="hr-HR" sz="1200" baseline="0" dirty="0" smtClean="0">
                <a:latin typeface="Arial "/>
              </a:rPr>
            </a:br>
            <a:endParaRPr lang="en-US" sz="1200" dirty="0">
              <a:latin typeface="Arial "/>
            </a:endParaRPr>
          </a:p>
        </p:txBody>
      </p:sp>
      <p:pic>
        <p:nvPicPr>
          <p:cNvPr id="16" name="Picture 15" descr="Logo"/>
          <p:cNvPicPr/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530" y="6256474"/>
            <a:ext cx="922655" cy="53276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7" name="Group 16"/>
          <p:cNvGrpSpPr>
            <a:grpSpLocks/>
          </p:cNvGrpSpPr>
          <p:nvPr userDrawn="1"/>
        </p:nvGrpSpPr>
        <p:grpSpPr>
          <a:xfrm>
            <a:off x="1759585" y="6213441"/>
            <a:ext cx="728295" cy="617220"/>
            <a:chOff x="0" y="0"/>
            <a:chExt cx="986167" cy="842434"/>
          </a:xfrm>
        </p:grpSpPr>
        <p:pic>
          <p:nvPicPr>
            <p:cNvPr id="18" name="Picture 17" descr="C:\Users\sebt\AppData\Local\Microsoft\Windows\Temporary Internet Files\Content.Word\logo TU1402 big.png"/>
            <p:cNvPicPr>
              <a:picLocks noChangeAspect="1"/>
            </p:cNvPicPr>
            <p:nvPr userDrawn="1"/>
          </p:nvPicPr>
          <p:blipFill rotWithShape="1"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9794"/>
            <a:stretch/>
          </p:blipFill>
          <p:spPr bwMode="auto">
            <a:xfrm>
              <a:off x="0" y="0"/>
              <a:ext cx="884766" cy="84243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9" name="Rectangle 18"/>
            <p:cNvSpPr/>
            <p:nvPr userDrawn="1"/>
          </p:nvSpPr>
          <p:spPr>
            <a:xfrm>
              <a:off x="647500" y="575707"/>
              <a:ext cx="338667" cy="252904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</p:grpSp>
      <p:pic>
        <p:nvPicPr>
          <p:cNvPr id="20" name="Picture 19" descr="Macintosh HD:Users:jdgranja:Dropbox:DESIGN:BOUTIK_MARKETING:CLIENTS:TU1406:BRANDING:AP:RGB:VERTICAL:tu1406_logo_cmyk_v.png"/>
          <p:cNvPicPr/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6143" r="15562" b="15066"/>
          <a:stretch/>
        </p:blipFill>
        <p:spPr bwMode="auto">
          <a:xfrm>
            <a:off x="-8890" y="6184949"/>
            <a:ext cx="796925" cy="61150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24" name="Straight Connector 23"/>
          <p:cNvCxnSpPr/>
          <p:nvPr userDrawn="1"/>
        </p:nvCxnSpPr>
        <p:spPr>
          <a:xfrm>
            <a:off x="0" y="6093296"/>
            <a:ext cx="9144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0" y="416754"/>
            <a:ext cx="914400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" name="Picture 28"/>
          <p:cNvPicPr/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2759" y="6107359"/>
            <a:ext cx="1438910" cy="72453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862" y="0"/>
            <a:ext cx="8229600" cy="3460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dirty="0" smtClean="0"/>
              <a:t>PRESENTATION TITLE │ JOHN DOE ET 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087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1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0" marR="0" indent="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Tx/>
        <a:buFont typeface="Arial" panose="020B0604020202020204" pitchFamily="34" charset="0"/>
        <a:buNone/>
        <a:tabLst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wmf"/><Relationship Id="rId4" Type="http://schemas.openxmlformats.org/officeDocument/2006/relationships/image" Target="../media/image1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hyperlink" Target="mailto:joint-zagreb-workshop@grad.hr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64904"/>
            <a:ext cx="7772400" cy="1224136"/>
          </a:xfrm>
        </p:spPr>
        <p:txBody>
          <a:bodyPr>
            <a:normAutofit/>
          </a:bodyPr>
          <a:lstStyle/>
          <a:p>
            <a:r>
              <a:rPr lang="en-US" sz="3400" b="1" dirty="0" smtClean="0">
                <a:latin typeface="Arial (headings)"/>
              </a:rPr>
              <a:t>TITLE OF </a:t>
            </a:r>
            <a:r>
              <a:rPr lang="hr-HR" sz="3400" b="1" dirty="0">
                <a:latin typeface="Arial (headings)"/>
              </a:rPr>
              <a:t>Y</a:t>
            </a:r>
            <a:r>
              <a:rPr lang="en-US" sz="3400" b="1" dirty="0" smtClean="0">
                <a:latin typeface="Arial (headings)"/>
              </a:rPr>
              <a:t>OUR </a:t>
            </a:r>
            <a:r>
              <a:rPr lang="en-US" sz="3400" b="1" dirty="0" smtClean="0">
                <a:latin typeface="Arial (headings)"/>
              </a:rPr>
              <a:t>PRESENTATION HERE</a:t>
            </a:r>
            <a:endParaRPr lang="en-US" sz="3400" b="1" dirty="0">
              <a:latin typeface="Arial (headings)"/>
            </a:endParaRPr>
          </a:p>
        </p:txBody>
      </p:sp>
      <p:sp>
        <p:nvSpPr>
          <p:cNvPr id="15" name="Subtitle 5"/>
          <p:cNvSpPr txBox="1">
            <a:spLocks/>
          </p:cNvSpPr>
          <p:nvPr/>
        </p:nvSpPr>
        <p:spPr>
          <a:xfrm>
            <a:off x="741404" y="4077072"/>
            <a:ext cx="7992888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>
                <a:solidFill>
                  <a:schemeClr val="tx1"/>
                </a:solidFill>
                <a:latin typeface="Arial "/>
              </a:rPr>
              <a:t>John Doe </a:t>
            </a:r>
            <a:r>
              <a:rPr lang="en-US" sz="1600" dirty="0" smtClean="0">
                <a:solidFill>
                  <a:schemeClr val="tx1"/>
                </a:solidFill>
                <a:latin typeface="Arial "/>
              </a:rPr>
              <a:t>– University of Washington, United States of America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Arial "/>
              </a:rPr>
              <a:t>Jane Doe </a:t>
            </a:r>
            <a:r>
              <a:rPr lang="en-US" sz="1600" dirty="0" smtClean="0">
                <a:solidFill>
                  <a:schemeClr val="tx1"/>
                </a:solidFill>
                <a:latin typeface="Arial "/>
              </a:rPr>
              <a:t>– Technical University of Munich, Germany</a:t>
            </a:r>
            <a:endParaRPr lang="en-US" sz="1600" dirty="0">
              <a:solidFill>
                <a:schemeClr val="tx1"/>
              </a:solidFill>
              <a:latin typeface="Arial "/>
            </a:endParaRPr>
          </a:p>
        </p:txBody>
      </p:sp>
      <p:sp>
        <p:nvSpPr>
          <p:cNvPr id="16" name="Content Placeholder 6"/>
          <p:cNvSpPr txBox="1">
            <a:spLocks/>
          </p:cNvSpPr>
          <p:nvPr/>
        </p:nvSpPr>
        <p:spPr>
          <a:xfrm>
            <a:off x="865820" y="5013176"/>
            <a:ext cx="7772400" cy="77340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/>
        </p:spPr>
        <p:txBody>
          <a:bodyPr vert="horz" lIns="91440" tIns="45720" rIns="91440" bIns="45720" rtlCol="0" anchor="ctr"/>
          <a:lstStyle>
            <a:defPPr>
              <a:defRPr lang="sr-Latn-R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This area is intended for logos of your institution/university etc.</a:t>
            </a:r>
          </a:p>
          <a:p>
            <a:pPr algn="ctr"/>
            <a:r>
              <a:rPr lang="en-US" dirty="0" smtClean="0"/>
              <a:t>Delete the box after inserting logos, as it only purpose is to state desirable size of your logo.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525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hr-HR" dirty="0">
                <a:latin typeface="Arial "/>
              </a:rPr>
              <a:t>PRESENTATION TITLE HERE │ JOHN DOE ET AL</a:t>
            </a:r>
            <a:r>
              <a:rPr lang="hr-HR" dirty="0" smtClean="0">
                <a:latin typeface="Arial "/>
              </a:rPr>
              <a:t>.</a:t>
            </a:r>
            <a:endParaRPr lang="en-US" dirty="0"/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51520" y="620688"/>
            <a:ext cx="8496944" cy="396044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000" dirty="0" smtClean="0">
                <a:latin typeface="Arial "/>
              </a:rPr>
              <a:t>INTRODUCTION (</a:t>
            </a:r>
            <a:r>
              <a:rPr lang="hr-HR" sz="1600" i="1" dirty="0" smtClean="0">
                <a:latin typeface="Arial "/>
              </a:rPr>
              <a:t>SCOPE OF THE CONTRIBUTION</a:t>
            </a:r>
            <a:r>
              <a:rPr lang="hr-HR" sz="2000" dirty="0" smtClean="0">
                <a:latin typeface="Arial "/>
              </a:rPr>
              <a:t>) </a:t>
            </a:r>
          </a:p>
          <a:p>
            <a:endParaRPr lang="hr-HR" sz="2000" dirty="0" smtClean="0">
              <a:latin typeface="Arial 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000" dirty="0" smtClean="0">
                <a:latin typeface="Arial "/>
              </a:rPr>
              <a:t>Dear presenter!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000" dirty="0" smtClean="0">
                <a:latin typeface="Arial "/>
              </a:rPr>
              <a:t>All PowerPoint presentations (</a:t>
            </a:r>
            <a:r>
              <a:rPr lang="en-GB" sz="2000" dirty="0" err="1" smtClean="0">
                <a:latin typeface="Arial "/>
              </a:rPr>
              <a:t>pptx</a:t>
            </a:r>
            <a:r>
              <a:rPr lang="en-GB" sz="2000" dirty="0" smtClean="0">
                <a:latin typeface="Arial "/>
              </a:rPr>
              <a:t>), together with </a:t>
            </a:r>
            <a:r>
              <a:rPr lang="en-US" sz="2000" dirty="0" smtClean="0">
                <a:latin typeface="Arial "/>
              </a:rPr>
              <a:t>papers</a:t>
            </a:r>
            <a:r>
              <a:rPr lang="en-GB" sz="2000" dirty="0" smtClean="0">
                <a:latin typeface="Arial "/>
              </a:rPr>
              <a:t> (</a:t>
            </a:r>
            <a:r>
              <a:rPr lang="en-GB" sz="2000" dirty="0" err="1" smtClean="0">
                <a:latin typeface="Arial "/>
              </a:rPr>
              <a:t>docx</a:t>
            </a:r>
            <a:r>
              <a:rPr lang="en-GB" sz="2000" dirty="0" smtClean="0">
                <a:latin typeface="Arial "/>
              </a:rPr>
              <a:t>) submitted will be used to prepare adequate proceedings of the Workshop.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000" dirty="0" smtClean="0">
                <a:latin typeface="Arial "/>
              </a:rPr>
              <a:t>Take this in to account when preparing your presentation (namely having special care when using animated objects).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000" dirty="0" smtClean="0">
                <a:latin typeface="Arial "/>
              </a:rPr>
              <a:t>Proceeding will be electronical and will be published/send to you after the Workshop.</a:t>
            </a:r>
            <a:endParaRPr lang="hr-HR" sz="2000" dirty="0" smtClean="0">
              <a:latin typeface="Arial 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US" sz="2000" dirty="0" smtClean="0">
                <a:latin typeface="Arial "/>
              </a:rPr>
              <a:t>Please</a:t>
            </a:r>
            <a:r>
              <a:rPr lang="hr-HR" sz="2000" dirty="0" smtClean="0">
                <a:latin typeface="Arial "/>
              </a:rPr>
              <a:t> </a:t>
            </a:r>
            <a:r>
              <a:rPr lang="en-US" sz="2000" dirty="0" smtClean="0">
                <a:latin typeface="Arial "/>
              </a:rPr>
              <a:t>remember</a:t>
            </a:r>
            <a:r>
              <a:rPr lang="hr-HR" sz="2000" dirty="0" smtClean="0">
                <a:latin typeface="Arial "/>
              </a:rPr>
              <a:t> to </a:t>
            </a:r>
            <a:r>
              <a:rPr lang="en-US" sz="2000" dirty="0" smtClean="0">
                <a:latin typeface="Arial "/>
              </a:rPr>
              <a:t>change</a:t>
            </a:r>
            <a:r>
              <a:rPr lang="hr-HR" sz="2000" dirty="0" smtClean="0">
                <a:latin typeface="Arial "/>
              </a:rPr>
              <a:t> </a:t>
            </a:r>
            <a:r>
              <a:rPr lang="en-US" sz="2000" dirty="0" smtClean="0">
                <a:latin typeface="Arial "/>
              </a:rPr>
              <a:t>the</a:t>
            </a:r>
            <a:r>
              <a:rPr lang="hr-HR" sz="2000" dirty="0" smtClean="0">
                <a:latin typeface="Arial "/>
              </a:rPr>
              <a:t> title </a:t>
            </a:r>
            <a:r>
              <a:rPr lang="en-US" sz="2000" dirty="0" smtClean="0">
                <a:latin typeface="Arial "/>
              </a:rPr>
              <a:t>and</a:t>
            </a:r>
            <a:r>
              <a:rPr lang="hr-HR" sz="2000" dirty="0" smtClean="0">
                <a:latin typeface="Arial "/>
              </a:rPr>
              <a:t> </a:t>
            </a:r>
            <a:r>
              <a:rPr lang="en-US" sz="2000" dirty="0" smtClean="0">
                <a:latin typeface="Arial "/>
              </a:rPr>
              <a:t>authors</a:t>
            </a:r>
            <a:r>
              <a:rPr lang="hr-HR" sz="2000" dirty="0" smtClean="0">
                <a:latin typeface="Arial "/>
              </a:rPr>
              <a:t> </a:t>
            </a:r>
            <a:r>
              <a:rPr lang="en-US" sz="2000" dirty="0" smtClean="0">
                <a:latin typeface="Arial "/>
              </a:rPr>
              <a:t>in</a:t>
            </a:r>
            <a:r>
              <a:rPr lang="hr-HR" sz="2000" dirty="0" smtClean="0">
                <a:latin typeface="Arial "/>
              </a:rPr>
              <a:t> </a:t>
            </a:r>
            <a:r>
              <a:rPr lang="en-US" sz="2000" dirty="0" smtClean="0">
                <a:latin typeface="Arial "/>
              </a:rPr>
              <a:t>the</a:t>
            </a:r>
            <a:r>
              <a:rPr lang="hr-HR" sz="2000" dirty="0" smtClean="0">
                <a:latin typeface="Arial "/>
              </a:rPr>
              <a:t> </a:t>
            </a:r>
            <a:r>
              <a:rPr lang="en-US" sz="2000" dirty="0" smtClean="0">
                <a:latin typeface="Arial "/>
              </a:rPr>
              <a:t>presentation header</a:t>
            </a:r>
            <a:r>
              <a:rPr lang="hr-HR" sz="2000" dirty="0" smtClean="0">
                <a:latin typeface="Arial "/>
              </a:rPr>
              <a:t>.</a:t>
            </a:r>
            <a:endParaRPr lang="en-GB" sz="2000" dirty="0" smtClean="0">
              <a:latin typeface="Arial "/>
            </a:endParaRPr>
          </a:p>
          <a:p>
            <a:endParaRPr lang="hr-HR" sz="2000" b="1" dirty="0" smtClean="0">
              <a:latin typeface="Arial "/>
            </a:endParaRPr>
          </a:p>
          <a:p>
            <a:endParaRPr lang="en-US" sz="2000" dirty="0">
              <a:latin typeface="Arial "/>
            </a:endParaRPr>
          </a:p>
        </p:txBody>
      </p:sp>
    </p:spTree>
    <p:extLst>
      <p:ext uri="{BB962C8B-B14F-4D97-AF65-F5344CB8AC3E}">
        <p14:creationId xmlns:p14="http://schemas.microsoft.com/office/powerpoint/2010/main" val="1850640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hr-HR" dirty="0">
                <a:latin typeface="Arial "/>
              </a:rPr>
              <a:t>PRESENTATION TITLE HERE │ JOHN DOE ET AL</a:t>
            </a:r>
            <a:r>
              <a:rPr lang="hr-HR" dirty="0" smtClean="0">
                <a:latin typeface="Arial "/>
              </a:rPr>
              <a:t>.</a:t>
            </a:r>
            <a:endParaRPr lang="en-US" dirty="0"/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51520" y="620688"/>
            <a:ext cx="8892480" cy="396044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000" dirty="0" smtClean="0">
                <a:latin typeface="Arial "/>
              </a:rPr>
              <a:t>INTERMEDIATE SLIDES (</a:t>
            </a:r>
            <a:r>
              <a:rPr lang="hr-HR" sz="1600" i="1" dirty="0" smtClean="0">
                <a:latin typeface="Arial "/>
              </a:rPr>
              <a:t>THEORY / APPLICATION / CRITICAL APPRAISAL</a:t>
            </a:r>
            <a:r>
              <a:rPr lang="hr-HR" sz="2000" dirty="0" smtClean="0">
                <a:latin typeface="Arial "/>
              </a:rPr>
              <a:t>) </a:t>
            </a:r>
          </a:p>
          <a:p>
            <a:endParaRPr lang="hr-HR" sz="2000" dirty="0" smtClean="0">
              <a:latin typeface="Arial 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000" dirty="0" smtClean="0">
                <a:latin typeface="Arial "/>
              </a:rPr>
              <a:t>The </a:t>
            </a:r>
            <a:r>
              <a:rPr lang="en-GB" sz="2000" dirty="0" smtClean="0">
                <a:latin typeface="Arial "/>
              </a:rPr>
              <a:t>duration of the presentation for a </a:t>
            </a:r>
            <a:r>
              <a:rPr lang="en-GB" sz="2000" b="1" dirty="0" smtClean="0">
                <a:solidFill>
                  <a:srgbClr val="0070C0"/>
                </a:solidFill>
                <a:latin typeface="Arial "/>
              </a:rPr>
              <a:t>speaker</a:t>
            </a:r>
            <a:r>
              <a:rPr lang="en-GB" sz="2000" dirty="0" smtClean="0">
                <a:latin typeface="Arial "/>
              </a:rPr>
              <a:t> is limited to </a:t>
            </a:r>
            <a:r>
              <a:rPr lang="en-GB" sz="2000" b="1" dirty="0" smtClean="0">
                <a:solidFill>
                  <a:srgbClr val="0070C0"/>
                </a:solidFill>
                <a:latin typeface="Arial "/>
              </a:rPr>
              <a:t>15 minutes (22 slides)</a:t>
            </a:r>
            <a:r>
              <a:rPr lang="en-GB" sz="2000" b="1" dirty="0" smtClean="0">
                <a:latin typeface="Arial "/>
              </a:rPr>
              <a:t> </a:t>
            </a:r>
            <a:r>
              <a:rPr lang="en-GB" sz="2000" dirty="0" smtClean="0">
                <a:latin typeface="Arial "/>
              </a:rPr>
              <a:t>and for the </a:t>
            </a:r>
            <a:r>
              <a:rPr lang="en-GB" sz="2000" b="1" dirty="0" smtClean="0">
                <a:solidFill>
                  <a:srgbClr val="FF0000"/>
                </a:solidFill>
                <a:latin typeface="Arial "/>
              </a:rPr>
              <a:t>keynote speaker </a:t>
            </a:r>
            <a:r>
              <a:rPr lang="en-GB" sz="2000" dirty="0" smtClean="0">
                <a:latin typeface="Arial "/>
              </a:rPr>
              <a:t>is limited to </a:t>
            </a:r>
            <a:r>
              <a:rPr lang="hr-HR" sz="2000" b="1" dirty="0" smtClean="0">
                <a:solidFill>
                  <a:srgbClr val="FF0000"/>
                </a:solidFill>
                <a:latin typeface="Arial "/>
              </a:rPr>
              <a:t>25</a:t>
            </a:r>
            <a:r>
              <a:rPr lang="en-GB" sz="2000" b="1" dirty="0" smtClean="0">
                <a:solidFill>
                  <a:srgbClr val="FF0000"/>
                </a:solidFill>
                <a:latin typeface="Arial "/>
              </a:rPr>
              <a:t> </a:t>
            </a:r>
            <a:r>
              <a:rPr lang="en-GB" sz="2000" b="1" dirty="0" smtClean="0">
                <a:solidFill>
                  <a:srgbClr val="FF0000"/>
                </a:solidFill>
                <a:latin typeface="Arial "/>
              </a:rPr>
              <a:t>minutes </a:t>
            </a:r>
            <a:r>
              <a:rPr lang="en-GB" sz="2000" b="1" dirty="0" smtClean="0">
                <a:solidFill>
                  <a:srgbClr val="FF0000"/>
                </a:solidFill>
                <a:latin typeface="Arial "/>
              </a:rPr>
              <a:t>(</a:t>
            </a:r>
            <a:r>
              <a:rPr lang="hr-HR" sz="2000" b="1" dirty="0" smtClean="0">
                <a:solidFill>
                  <a:srgbClr val="FF0000"/>
                </a:solidFill>
                <a:latin typeface="Arial "/>
              </a:rPr>
              <a:t>40</a:t>
            </a:r>
            <a:r>
              <a:rPr lang="en-GB" sz="2000" b="1" dirty="0" smtClean="0">
                <a:solidFill>
                  <a:srgbClr val="FF0000"/>
                </a:solidFill>
                <a:latin typeface="Arial "/>
              </a:rPr>
              <a:t> </a:t>
            </a:r>
            <a:r>
              <a:rPr lang="en-GB" sz="2000" b="1" dirty="0" smtClean="0">
                <a:solidFill>
                  <a:srgbClr val="FF0000"/>
                </a:solidFill>
                <a:latin typeface="Arial "/>
              </a:rPr>
              <a:t>slides</a:t>
            </a:r>
            <a:r>
              <a:rPr lang="en-GB" sz="2000" b="1" dirty="0" smtClean="0">
                <a:solidFill>
                  <a:srgbClr val="FF0000"/>
                </a:solidFill>
                <a:latin typeface="Arial "/>
              </a:rPr>
              <a:t>).</a:t>
            </a:r>
            <a:r>
              <a:rPr lang="hr-HR" sz="2000" b="1" dirty="0" smtClean="0">
                <a:solidFill>
                  <a:srgbClr val="FF0000"/>
                </a:solidFill>
                <a:latin typeface="Arial "/>
              </a:rPr>
              <a:t> 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hr-HR" sz="1600" dirty="0" smtClean="0">
                <a:latin typeface="Arial "/>
              </a:rPr>
              <a:t>PRESENTER MUST NOT EXCEED ABOVE LIMITATIONS AS EXTRA 5 MINUTES FOR EACH CONTRIBUTION ARE TO BE PROVIDED FOR INTRODUCTION AND QUESTIONS IMMEDAITELY AFTER PRESENTATION.</a:t>
            </a:r>
            <a:endParaRPr lang="en-GB" sz="2000" dirty="0" smtClean="0">
              <a:solidFill>
                <a:srgbClr val="FF0000"/>
              </a:solidFill>
              <a:latin typeface="Arial 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000" dirty="0" smtClean="0">
                <a:latin typeface="Arial "/>
              </a:rPr>
              <a:t>The presentation computers will not have internet </a:t>
            </a:r>
            <a:r>
              <a:rPr lang="en-GB" sz="2000" dirty="0" smtClean="0">
                <a:latin typeface="Arial "/>
              </a:rPr>
              <a:t>access.</a:t>
            </a:r>
            <a:endParaRPr lang="en-GB" sz="2000" dirty="0" smtClean="0">
              <a:latin typeface="Arial 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en-GB" sz="2000" dirty="0" smtClean="0">
                <a:latin typeface="Arial "/>
              </a:rPr>
              <a:t>All presentations will be video-recorded.</a:t>
            </a:r>
          </a:p>
          <a:p>
            <a:endParaRPr lang="hr-HR" sz="2000" b="1" dirty="0" smtClean="0">
              <a:solidFill>
                <a:srgbClr val="FF0000"/>
              </a:solidFill>
              <a:latin typeface="Arial "/>
            </a:endParaRPr>
          </a:p>
          <a:p>
            <a:endParaRPr lang="hr-HR" sz="2000" b="1" dirty="0" smtClean="0">
              <a:latin typeface="Arial "/>
            </a:endParaRPr>
          </a:p>
          <a:p>
            <a:endParaRPr lang="en-US" sz="2000" dirty="0">
              <a:latin typeface="Arial "/>
            </a:endParaRPr>
          </a:p>
        </p:txBody>
      </p: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2051720" y="3906250"/>
            <a:ext cx="3166937" cy="2109787"/>
            <a:chOff x="3457" y="777"/>
            <a:chExt cx="2169" cy="1445"/>
          </a:xfrm>
          <a:noFill/>
        </p:grpSpPr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3457" y="777"/>
              <a:ext cx="2169" cy="1445"/>
              <a:chOff x="3591" y="777"/>
              <a:chExt cx="2169" cy="1445"/>
            </a:xfrm>
            <a:grpFill/>
          </p:grpSpPr>
          <p:sp>
            <p:nvSpPr>
              <p:cNvPr id="7" name="AutoShape 17"/>
              <p:cNvSpPr>
                <a:spLocks noChangeArrowheads="1"/>
              </p:cNvSpPr>
              <p:nvPr/>
            </p:nvSpPr>
            <p:spPr bwMode="auto">
              <a:xfrm>
                <a:off x="3591" y="777"/>
                <a:ext cx="2169" cy="1445"/>
              </a:xfrm>
              <a:prstGeom prst="roundRect">
                <a:avLst>
                  <a:gd name="adj" fmla="val 16667"/>
                </a:avLst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r-HR"/>
              </a:p>
            </p:txBody>
          </p:sp>
          <p:pic>
            <p:nvPicPr>
              <p:cNvPr id="8" name="Picture 5" descr="MCj02810870000[1]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750" y="805"/>
                <a:ext cx="790" cy="1409"/>
              </a:xfrm>
              <a:prstGeom prst="rect">
                <a:avLst/>
              </a:prstGeom>
              <a:grpFill/>
              <a:extLst/>
            </p:spPr>
          </p:pic>
          <p:pic>
            <p:nvPicPr>
              <p:cNvPr id="9" name="Picture 13" descr="MCj04257920000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4896" y="1568"/>
                <a:ext cx="722" cy="597"/>
              </a:xfrm>
              <a:prstGeom prst="rect">
                <a:avLst/>
              </a:prstGeom>
              <a:grpFill/>
              <a:extLst/>
            </p:spPr>
          </p:pic>
        </p:grpSp>
        <p:sp>
          <p:nvSpPr>
            <p:cNvPr id="6" name="Text Box 21"/>
            <p:cNvSpPr txBox="1">
              <a:spLocks noChangeArrowheads="1"/>
            </p:cNvSpPr>
            <p:nvPr/>
          </p:nvSpPr>
          <p:spPr bwMode="auto">
            <a:xfrm>
              <a:off x="4906" y="893"/>
              <a:ext cx="619" cy="36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altLang="sr-Latn-RS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NO</a:t>
              </a:r>
            </a:p>
          </p:txBody>
        </p:sp>
      </p:grpSp>
      <p:grpSp>
        <p:nvGrpSpPr>
          <p:cNvPr id="10" name="Group 23"/>
          <p:cNvGrpSpPr>
            <a:grpSpLocks/>
          </p:cNvGrpSpPr>
          <p:nvPr/>
        </p:nvGrpSpPr>
        <p:grpSpPr bwMode="auto">
          <a:xfrm>
            <a:off x="5852069" y="3906250"/>
            <a:ext cx="3009107" cy="2101851"/>
            <a:chOff x="3457" y="2435"/>
            <a:chExt cx="2169" cy="1445"/>
          </a:xfrm>
          <a:noFill/>
        </p:grpSpPr>
        <p:grpSp>
          <p:nvGrpSpPr>
            <p:cNvPr id="11" name="Group 20"/>
            <p:cNvGrpSpPr>
              <a:grpSpLocks/>
            </p:cNvGrpSpPr>
            <p:nvPr/>
          </p:nvGrpSpPr>
          <p:grpSpPr bwMode="auto">
            <a:xfrm>
              <a:off x="3457" y="2435"/>
              <a:ext cx="2169" cy="1445"/>
              <a:chOff x="3591" y="2435"/>
              <a:chExt cx="2169" cy="1445"/>
            </a:xfrm>
            <a:grpFill/>
          </p:grpSpPr>
          <p:sp>
            <p:nvSpPr>
              <p:cNvPr id="13" name="AutoShape 18"/>
              <p:cNvSpPr>
                <a:spLocks noChangeArrowheads="1"/>
              </p:cNvSpPr>
              <p:nvPr/>
            </p:nvSpPr>
            <p:spPr bwMode="auto">
              <a:xfrm>
                <a:off x="3591" y="2435"/>
                <a:ext cx="2169" cy="1445"/>
              </a:xfrm>
              <a:prstGeom prst="roundRect">
                <a:avLst>
                  <a:gd name="adj" fmla="val 16667"/>
                </a:avLst>
              </a:prstGeom>
              <a:grp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hr-HR"/>
              </a:p>
            </p:txBody>
          </p:sp>
          <p:pic>
            <p:nvPicPr>
              <p:cNvPr id="14" name="Picture 12" descr="MPj02895280000[1]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30273" t="6467" r="5013" b="33942"/>
              <a:stretch>
                <a:fillRect/>
              </a:stretch>
            </p:blipFill>
            <p:spPr bwMode="auto">
              <a:xfrm>
                <a:off x="3768" y="2476"/>
                <a:ext cx="994" cy="1373"/>
              </a:xfrm>
              <a:prstGeom prst="rect">
                <a:avLst/>
              </a:prstGeom>
              <a:ln>
                <a:noFill/>
              </a:ln>
              <a:effectLst>
                <a:softEdge rad="112500"/>
              </a:effectLst>
              <a:extLst/>
            </p:spPr>
          </p:pic>
          <p:pic>
            <p:nvPicPr>
              <p:cNvPr id="15" name="Picture 16" descr="MCj04298030000[1]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013" y="3083"/>
                <a:ext cx="580" cy="736"/>
              </a:xfrm>
              <a:prstGeom prst="rect">
                <a:avLst/>
              </a:prstGeom>
              <a:grpFill/>
              <a:extLst/>
            </p:spPr>
          </p:pic>
        </p:grpSp>
        <p:sp>
          <p:nvSpPr>
            <p:cNvPr id="12" name="Text Box 22"/>
            <p:cNvSpPr txBox="1">
              <a:spLocks noChangeArrowheads="1"/>
            </p:cNvSpPr>
            <p:nvPr/>
          </p:nvSpPr>
          <p:spPr bwMode="auto">
            <a:xfrm>
              <a:off x="4878" y="2546"/>
              <a:ext cx="658" cy="36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hr-HR" altLang="sr-Latn-RS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YES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83844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Arial "/>
              </a:rPr>
              <a:t>PRESENTATION TITLE HERE │ JOHN DOE ET AL.</a:t>
            </a:r>
            <a:endParaRPr lang="en-US" dirty="0"/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51520" y="620688"/>
            <a:ext cx="8712968" cy="396044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000" dirty="0" smtClean="0">
                <a:latin typeface="Arial "/>
              </a:rPr>
              <a:t>CONCLUSION</a:t>
            </a:r>
          </a:p>
          <a:p>
            <a:endParaRPr lang="en-GB" sz="2000" dirty="0" smtClean="0">
              <a:latin typeface="Arial "/>
            </a:endParaRPr>
          </a:p>
          <a:p>
            <a:pPr>
              <a:spcBef>
                <a:spcPts val="1200"/>
              </a:spcBef>
            </a:pPr>
            <a:r>
              <a:rPr lang="en-GB" sz="2000" dirty="0" smtClean="0">
                <a:latin typeface="Arial "/>
              </a:rPr>
              <a:t>Highlight your main </a:t>
            </a:r>
            <a:r>
              <a:rPr lang="en-GB" sz="2000" dirty="0" smtClean="0">
                <a:latin typeface="Arial "/>
              </a:rPr>
              <a:t>conclusions</a:t>
            </a:r>
            <a:r>
              <a:rPr lang="hr-HR" sz="2000" dirty="0" smtClean="0">
                <a:latin typeface="Arial "/>
              </a:rPr>
              <a:t>.</a:t>
            </a:r>
            <a:endParaRPr lang="en-GB" sz="2000" dirty="0" smtClean="0">
              <a:latin typeface="Arial "/>
            </a:endParaRPr>
          </a:p>
          <a:p>
            <a:pPr>
              <a:spcBef>
                <a:spcPts val="1200"/>
              </a:spcBef>
            </a:pPr>
            <a:r>
              <a:rPr lang="en-GB" sz="2000" dirty="0" smtClean="0">
                <a:latin typeface="Arial "/>
              </a:rPr>
              <a:t>Show the reference to the workshop </a:t>
            </a:r>
            <a:r>
              <a:rPr lang="en-GB" sz="2000" dirty="0" smtClean="0">
                <a:latin typeface="Arial "/>
              </a:rPr>
              <a:t>objectives</a:t>
            </a:r>
            <a:r>
              <a:rPr lang="hr-HR" sz="2000" dirty="0" smtClean="0">
                <a:latin typeface="Arial "/>
              </a:rPr>
              <a:t>.</a:t>
            </a:r>
            <a:endParaRPr lang="en-GB" sz="2000" dirty="0" smtClean="0">
              <a:latin typeface="Arial "/>
            </a:endParaRPr>
          </a:p>
          <a:p>
            <a:pPr>
              <a:spcBef>
                <a:spcPts val="1200"/>
              </a:spcBef>
            </a:pPr>
            <a:r>
              <a:rPr lang="en-GB" sz="2000" dirty="0" smtClean="0">
                <a:latin typeface="Arial "/>
              </a:rPr>
              <a:t>Suggest future </a:t>
            </a:r>
            <a:r>
              <a:rPr lang="en-GB" sz="2000" dirty="0" smtClean="0">
                <a:latin typeface="Arial "/>
              </a:rPr>
              <a:t>developments</a:t>
            </a:r>
            <a:r>
              <a:rPr lang="hr-HR" sz="2000" dirty="0" smtClean="0">
                <a:latin typeface="Arial "/>
              </a:rPr>
              <a:t>.</a:t>
            </a:r>
            <a:r>
              <a:rPr lang="en-GB" sz="2000" dirty="0" smtClean="0">
                <a:latin typeface="Arial "/>
              </a:rPr>
              <a:t> </a:t>
            </a:r>
            <a:endParaRPr lang="en-GB" sz="2000" dirty="0" smtClean="0">
              <a:latin typeface="Arial "/>
            </a:endParaRPr>
          </a:p>
          <a:p>
            <a:endParaRPr lang="hr-HR" sz="2000" dirty="0" smtClean="0">
              <a:latin typeface="Arial "/>
            </a:endParaRPr>
          </a:p>
          <a:p>
            <a:endParaRPr lang="hr-HR" sz="2000" dirty="0" smtClean="0">
              <a:latin typeface="Arial "/>
            </a:endParaRPr>
          </a:p>
          <a:p>
            <a:endParaRPr lang="hr-HR" sz="2000" dirty="0" smtClean="0">
              <a:latin typeface="Arial "/>
            </a:endParaRPr>
          </a:p>
          <a:p>
            <a:r>
              <a:rPr lang="hr-HR" sz="2000" dirty="0" smtClean="0">
                <a:latin typeface="Arial "/>
              </a:rPr>
              <a:t>PowerPoint </a:t>
            </a:r>
            <a:r>
              <a:rPr lang="en-US" sz="2000" dirty="0" smtClean="0">
                <a:latin typeface="Arial "/>
              </a:rPr>
              <a:t>presentations should be mailed to </a:t>
            </a:r>
            <a:endParaRPr lang="hr-HR" sz="2000" dirty="0" smtClean="0">
              <a:latin typeface="Arial "/>
            </a:endParaRPr>
          </a:p>
          <a:p>
            <a:r>
              <a:rPr lang="en-US" sz="2000" dirty="0" smtClean="0">
                <a:latin typeface="Arial "/>
                <a:hlinkClick r:id="rId2"/>
              </a:rPr>
              <a:t>joint-zagreb-workshop@grad.hr</a:t>
            </a:r>
            <a:r>
              <a:rPr lang="hr-HR" sz="2000" dirty="0" smtClean="0">
                <a:latin typeface="Arial "/>
              </a:rPr>
              <a:t> </a:t>
            </a:r>
            <a:r>
              <a:rPr lang="en-US" sz="2000" dirty="0" smtClean="0">
                <a:latin typeface="Arial "/>
              </a:rPr>
              <a:t> </a:t>
            </a:r>
            <a:r>
              <a:rPr lang="en-US" sz="2000" dirty="0" smtClean="0">
                <a:latin typeface="Arial "/>
              </a:rPr>
              <a:t>no later than </a:t>
            </a:r>
            <a:r>
              <a:rPr lang="en-US" sz="2000" b="1" dirty="0" smtClean="0">
                <a:solidFill>
                  <a:srgbClr val="FF0000"/>
                </a:solidFill>
                <a:latin typeface="Arial "/>
              </a:rPr>
              <a:t>February 12</a:t>
            </a:r>
            <a:r>
              <a:rPr lang="en-US" sz="2000" b="1" baseline="30000" dirty="0" smtClean="0">
                <a:solidFill>
                  <a:srgbClr val="FF0000"/>
                </a:solidFill>
                <a:latin typeface="Arial "/>
              </a:rPr>
              <a:t>th</a:t>
            </a:r>
            <a:r>
              <a:rPr lang="hr-HR" sz="2000" dirty="0" smtClean="0">
                <a:latin typeface="Arial "/>
              </a:rPr>
              <a:t>.</a:t>
            </a:r>
            <a:endParaRPr lang="en-US" sz="2000" dirty="0" smtClean="0">
              <a:latin typeface="Arial "/>
            </a:endParaRPr>
          </a:p>
          <a:p>
            <a:endParaRPr lang="hr-HR" sz="2000" b="1" dirty="0" smtClean="0">
              <a:latin typeface="Arial "/>
            </a:endParaRPr>
          </a:p>
          <a:p>
            <a:endParaRPr lang="en-US" sz="2000" dirty="0">
              <a:latin typeface="Arial "/>
            </a:endParaRPr>
          </a:p>
        </p:txBody>
      </p:sp>
      <p:pic>
        <p:nvPicPr>
          <p:cNvPr id="4" name="Picture 7" descr="MCj029593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620688"/>
            <a:ext cx="2751138" cy="2943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95320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>
                <a:latin typeface="Arial "/>
              </a:rPr>
              <a:t>PRESENTATION TITLE HERE │ JOHN DOE ET AL.</a:t>
            </a:r>
            <a:endParaRPr lang="en-US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685800" y="2564904"/>
            <a:ext cx="7772400" cy="12241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algn="ctr"/>
            <a:r>
              <a:rPr lang="en-US" sz="3400" b="1" smtClean="0">
                <a:latin typeface="Arial (headings)"/>
              </a:rPr>
              <a:t>WE WISH YOU AN EXCELLENT PRESENTATION !!!</a:t>
            </a:r>
            <a:endParaRPr lang="en-US" sz="3400" b="1" dirty="0">
              <a:latin typeface="Arial (headings)"/>
            </a:endParaRPr>
          </a:p>
        </p:txBody>
      </p:sp>
      <p:sp>
        <p:nvSpPr>
          <p:cNvPr id="4" name="Subtitle 5"/>
          <p:cNvSpPr txBox="1">
            <a:spLocks/>
          </p:cNvSpPr>
          <p:nvPr/>
        </p:nvSpPr>
        <p:spPr>
          <a:xfrm>
            <a:off x="741404" y="4077072"/>
            <a:ext cx="7992888" cy="648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 smtClean="0">
                <a:solidFill>
                  <a:schemeClr val="tx1"/>
                </a:solidFill>
                <a:latin typeface="Arial "/>
              </a:rPr>
              <a:t>John Doe </a:t>
            </a:r>
            <a:r>
              <a:rPr lang="en-US" sz="1600" dirty="0" smtClean="0">
                <a:solidFill>
                  <a:schemeClr val="tx1"/>
                </a:solidFill>
                <a:latin typeface="Arial "/>
              </a:rPr>
              <a:t>– University of Washington, United States of America</a:t>
            </a:r>
          </a:p>
          <a:p>
            <a:r>
              <a:rPr lang="en-US" sz="1600" b="1" dirty="0" smtClean="0">
                <a:solidFill>
                  <a:schemeClr val="tx1"/>
                </a:solidFill>
                <a:latin typeface="Arial "/>
              </a:rPr>
              <a:t>Jane Doe </a:t>
            </a:r>
            <a:r>
              <a:rPr lang="en-US" sz="1600" dirty="0" smtClean="0">
                <a:solidFill>
                  <a:schemeClr val="tx1"/>
                </a:solidFill>
                <a:latin typeface="Arial "/>
              </a:rPr>
              <a:t>– Technical University of Munich, Germany</a:t>
            </a:r>
            <a:endParaRPr lang="en-US" sz="1600" dirty="0">
              <a:solidFill>
                <a:schemeClr val="tx1"/>
              </a:solidFill>
              <a:latin typeface="Arial "/>
            </a:endParaRPr>
          </a:p>
        </p:txBody>
      </p:sp>
      <p:sp>
        <p:nvSpPr>
          <p:cNvPr id="5" name="Content Placeholder 6"/>
          <p:cNvSpPr txBox="1">
            <a:spLocks/>
          </p:cNvSpPr>
          <p:nvPr/>
        </p:nvSpPr>
        <p:spPr>
          <a:xfrm>
            <a:off x="865820" y="5013176"/>
            <a:ext cx="7772400" cy="773404"/>
          </a:xfrm>
          <a:prstGeom prst="rect">
            <a:avLst/>
          </a:prstGeom>
          <a:ln>
            <a:solidFill>
              <a:schemeClr val="bg1">
                <a:lumMod val="50000"/>
              </a:schemeClr>
            </a:solidFill>
          </a:ln>
          <a:effectLst/>
        </p:spPr>
        <p:txBody>
          <a:bodyPr vert="horz" lIns="91440" tIns="45720" rIns="91440" bIns="45720" rtlCol="0" anchor="ctr"/>
          <a:lstStyle>
            <a:defPPr>
              <a:defRPr lang="sr-Latn-R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smtClean="0"/>
              <a:t>This area is intended for logos of your institution/university etc.</a:t>
            </a:r>
          </a:p>
          <a:p>
            <a:pPr algn="ctr"/>
            <a:r>
              <a:rPr lang="en-US" dirty="0" smtClean="0"/>
              <a:t>Delete the box after inserting logos, as it only purpose is to state desirable size of your logo.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1739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Zagreb_Workshop_template_DS</Template>
  <TotalTime>123</TotalTime>
  <Words>353</Words>
  <Application>Microsoft Office PowerPoint</Application>
  <PresentationFormat>On-screen Show (4:3)</PresentationFormat>
  <Paragraphs>41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Arial </vt:lpstr>
      <vt:lpstr>Arial (headings)</vt:lpstr>
      <vt:lpstr>Calibri</vt:lpstr>
      <vt:lpstr>Office Theme</vt:lpstr>
      <vt:lpstr>Custom Design</vt:lpstr>
      <vt:lpstr>TITLE OF YOUR PRESENTATION HERE</vt:lpstr>
      <vt:lpstr>PRESENTATION TITLE HERE │ JOHN DOE ET AL.</vt:lpstr>
      <vt:lpstr>PRESENTATION TITLE HERE │ JOHN DOE ET AL.</vt:lpstr>
      <vt:lpstr>PRESENTATION TITLE HERE │ JOHN DOE ET AL.</vt:lpstr>
      <vt:lpstr>PRESENTATION TITLE HERE │ JOHN DOE ET AL.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OUR PRESENTATION HERE</dc:title>
  <dc:creator>Ana Mandic Ivankovic</dc:creator>
  <cp:lastModifiedBy>Ana Mandic Ivankovic</cp:lastModifiedBy>
  <cp:revision>14</cp:revision>
  <dcterms:created xsi:type="dcterms:W3CDTF">2017-01-10T13:22:06Z</dcterms:created>
  <dcterms:modified xsi:type="dcterms:W3CDTF">2017-01-13T09:49:35Z</dcterms:modified>
</cp:coreProperties>
</file>