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5" r:id="rId3"/>
    <p:sldId id="266" r:id="rId4"/>
    <p:sldId id="267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/>
              <a:t>Click to edit Master subtitle style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hr-HR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458DB-773C-4239-BDFC-E7A81D2E216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A085A-033C-4C48-A231-FCDF5088F2C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604EC-D467-49D6-AAB8-A352BA906E0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9CFEE-EF4C-4D2F-ADEE-77EEBC24A61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99B5A-2D1B-4AB1-B5CE-BB240180111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9E48A-878F-4359-A282-6616EDC335D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74DA-BE33-4E1A-8CB8-DB1F41C2FF4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F838D-675C-4C40-BC31-3329E7CE8A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69794-70E6-4BBC-8AE1-365B053090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447FB-2651-4617-A167-1341FE3B4B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23DB7-A39E-4979-96C8-7668C2815AA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1FD5707D-D02D-486E-9B3D-6C05059011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/>
              <a:t>PONAŠANJE LJUDI U POŽARIMA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Predavač: Miljenko Antić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/>
              <a:t>Što treba učiniti?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hr-HR" sz="2800" b="1" dirty="0" smtClean="0"/>
              <a:t>Potrebno je jasno označiti moguće putove evakuacije - ljudi teže uobičajenim putovima.</a:t>
            </a:r>
            <a:r>
              <a:rPr lang="hr-HR" sz="2800" dirty="0" smtClean="0"/>
              <a:t> </a:t>
            </a:r>
          </a:p>
          <a:p>
            <a:pPr algn="just" eaLnBrk="1" hangingPunct="1">
              <a:defRPr/>
            </a:pPr>
            <a:r>
              <a:rPr lang="hr-HR" sz="2800" b="1" dirty="0" smtClean="0"/>
              <a:t>Upozorenja za ponašanje za vrijeme požara ne smiju biti pisana kraticama.</a:t>
            </a:r>
          </a:p>
          <a:p>
            <a:pPr algn="just" eaLnBrk="1" hangingPunct="1">
              <a:defRPr/>
            </a:pPr>
            <a:r>
              <a:rPr lang="hr-HR" sz="2800" b="1" dirty="0" smtClean="0"/>
              <a:t>Za vrijeme požara jako je važno ljudima davati jasne upute o ponašanju.</a:t>
            </a:r>
          </a:p>
          <a:p>
            <a:pPr eaLnBrk="1" hangingPunct="1">
              <a:defRPr/>
            </a:pPr>
            <a:endParaRPr lang="hr-HR" sz="2800" b="1" dirty="0" smtClean="0"/>
          </a:p>
          <a:p>
            <a:pPr eaLnBrk="1" hangingPunct="1">
              <a:defRPr/>
            </a:pPr>
            <a:endParaRPr lang="hr-HR" sz="2800" b="1" dirty="0" smtClean="0"/>
          </a:p>
          <a:p>
            <a:pPr eaLnBrk="1" hangingPunct="1">
              <a:defRPr/>
            </a:pPr>
            <a:endParaRPr lang="hr-HR" sz="2800" dirty="0" smtClean="0"/>
          </a:p>
          <a:p>
            <a:pPr eaLnBrk="1" hangingPunct="1">
              <a:defRPr/>
            </a:pP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/>
              <a:t>Što je primjereno ponašanje u krizama?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hr-HR" b="1" dirty="0"/>
              <a:t>Primjereno je ono ponašanje koje nastoji otkloniti krizu (npr. ugasiti požar), ili maksimalno umanjiti posljedice krize (npr. evakuirati ugrožene osobe).</a:t>
            </a:r>
          </a:p>
          <a:p>
            <a:pPr algn="just">
              <a:lnSpc>
                <a:spcPct val="90000"/>
              </a:lnSpc>
            </a:pPr>
            <a:r>
              <a:rPr lang="hr-HR" b="1" dirty="0"/>
              <a:t>Što je neadekvatno ponašanje?</a:t>
            </a:r>
          </a:p>
          <a:p>
            <a:pPr algn="just">
              <a:lnSpc>
                <a:spcPct val="90000"/>
              </a:lnSpc>
            </a:pPr>
            <a:r>
              <a:rPr lang="hr-HR" b="1" dirty="0"/>
              <a:t>Neadekvatno je ono ponašanje koje ne otklanja krizu, a može ju i pogoršati. </a:t>
            </a:r>
          </a:p>
          <a:p>
            <a:pPr>
              <a:lnSpc>
                <a:spcPct val="90000"/>
              </a:lnSpc>
            </a:pPr>
            <a:endParaRPr lang="hr-HR" b="1" dirty="0"/>
          </a:p>
          <a:p>
            <a:pPr>
              <a:lnSpc>
                <a:spcPct val="90000"/>
              </a:lnSpc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/>
              <a:t>Reagira </a:t>
            </a:r>
            <a:r>
              <a:rPr lang="hr-HR" sz="4000" b="1" dirty="0" smtClean="0"/>
              <a:t>li </a:t>
            </a:r>
            <a:r>
              <a:rPr lang="hr-HR" sz="4000" b="1" dirty="0"/>
              <a:t>većina </a:t>
            </a:r>
            <a:r>
              <a:rPr lang="hr-HR" sz="4000" b="1" dirty="0" smtClean="0"/>
              <a:t>ljudi </a:t>
            </a:r>
            <a:r>
              <a:rPr lang="hr-HR" sz="4000" b="1" dirty="0"/>
              <a:t>primjereno za vrijeme kriza?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hr-HR" b="1" dirty="0"/>
              <a:t>DA! Istraživanja su pokazala da 80-90% ljudi u kriznim situacijama reagira racionalno, nastojeći riješiti problem.</a:t>
            </a:r>
          </a:p>
          <a:p>
            <a:pPr algn="just">
              <a:lnSpc>
                <a:spcPct val="90000"/>
              </a:lnSpc>
            </a:pPr>
            <a:r>
              <a:rPr lang="hr-HR" b="1" dirty="0"/>
              <a:t>Zašto se onda stječe dojam da ljudi neadekvatno reagiraju?</a:t>
            </a:r>
          </a:p>
          <a:p>
            <a:pPr algn="just">
              <a:lnSpc>
                <a:spcPct val="90000"/>
              </a:lnSpc>
            </a:pPr>
            <a:r>
              <a:rPr lang="hr-HR" b="1" dirty="0"/>
              <a:t>Zbog neadekvatnog uzorka! Uglavnom do vijesti dolaze slučajevi neadekvatnog ponašanja.</a:t>
            </a:r>
          </a:p>
          <a:p>
            <a:pPr>
              <a:lnSpc>
                <a:spcPct val="90000"/>
              </a:lnSpc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/>
              <a:t>Ponašaju li se ljudi u krizama egoistično ili altruistično?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hr-HR" b="1" dirty="0"/>
              <a:t>Generalno, ljudi se za vrijeme kriza ponašaju altruistički.</a:t>
            </a:r>
          </a:p>
          <a:p>
            <a:pPr algn="just"/>
            <a:r>
              <a:rPr lang="hr-HR" b="1" dirty="0"/>
              <a:t>Postojanje adekvatnog vodstva i organizacije povećava adekvatno i altruističko ponašanje, a smanjuje neadekvatno i egoistično ponašanje.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smtClean="0"/>
              <a:t>Kako se ljudi ponašaju za vrijeme požara?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Postoje li razlike u ponašanju između muškaraca i žena?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Postoje. Muškarci češće nastoje ugasiti požar, dok žene nastoje što prije napustiti požarište.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Ako ljudi smatraju da mogu sigurno napustiti opožareno mjesto nastojat će gasiti požar, u protivnom će nastojati što prije pobjeći.  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smtClean="0"/>
              <a:t>Kako se ljudi ponašaju za vrijeme požara?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hr-HR" b="1" dirty="0" smtClean="0"/>
              <a:t>Jesu</a:t>
            </a:r>
            <a:r>
              <a:rPr lang="hr-HR" b="1" dirty="0" smtClean="0"/>
              <a:t> </a:t>
            </a:r>
            <a:r>
              <a:rPr lang="hr-HR" b="1" dirty="0" smtClean="0"/>
              <a:t>li </a:t>
            </a:r>
            <a:r>
              <a:rPr lang="hr-HR" b="1" dirty="0" smtClean="0"/>
              <a:t>panici </a:t>
            </a:r>
            <a:r>
              <a:rPr lang="hr-HR" b="1" dirty="0" smtClean="0"/>
              <a:t>skloniji ljudi koji su prije doživjeli požar ili oni kojima je to prvo iskustvo?</a:t>
            </a:r>
          </a:p>
          <a:p>
            <a:pPr algn="just" eaLnBrk="1" hangingPunct="1">
              <a:defRPr/>
            </a:pPr>
            <a:r>
              <a:rPr lang="hr-HR" b="1" dirty="0" smtClean="0"/>
              <a:t>Ljudi koji su već imali iskustvo požara rjeđe podliježu panici.</a:t>
            </a:r>
          </a:p>
          <a:p>
            <a:pPr algn="just" eaLnBrk="1" hangingPunct="1">
              <a:defRPr/>
            </a:pPr>
            <a:r>
              <a:rPr lang="hr-HR" b="1" dirty="0" smtClean="0"/>
              <a:t>Trenirani ljudi daleko se racionalnije ponašaju, češće pristupaju gašenju i rjeđe stradavaju (bolnice).</a:t>
            </a:r>
          </a:p>
          <a:p>
            <a:pPr eaLnBrk="1" hangingPunct="1">
              <a:defRPr/>
            </a:pPr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smtClean="0"/>
              <a:t>Kako se ljudi ponašaju za vrijeme požara?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hr-HR" b="1" dirty="0" smtClean="0"/>
              <a:t>Što je manja opasnost ljudi su racionalniji.</a:t>
            </a:r>
          </a:p>
          <a:p>
            <a:pPr algn="just" eaLnBrk="1" hangingPunct="1">
              <a:defRPr/>
            </a:pPr>
            <a:r>
              <a:rPr lang="hr-HR" b="1" dirty="0" smtClean="0"/>
              <a:t>Tko je više ugrožen – ljudi koji su sami ili oni koji imaju članove obitelji na požarištu?</a:t>
            </a:r>
          </a:p>
          <a:p>
            <a:pPr algn="just" eaLnBrk="1" hangingPunct="1">
              <a:defRPr/>
            </a:pPr>
            <a:r>
              <a:rPr lang="hr-HR" b="1" dirty="0" smtClean="0"/>
              <a:t>U požarima ljudi nastoje prvo pronaći članove obitelji i prijatelje, neovisno o opasnosti. </a:t>
            </a:r>
          </a:p>
          <a:p>
            <a:pPr eaLnBrk="1" hangingPunct="1">
              <a:defRPr/>
            </a:pPr>
            <a:endParaRPr lang="hr-HR" b="1" dirty="0" smtClean="0"/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smtClean="0"/>
              <a:t>Kako se ljudi ponašaju za vrijeme požara?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Koriste</a:t>
            </a:r>
            <a:r>
              <a:rPr lang="hr-HR" b="1" dirty="0" smtClean="0"/>
              <a:t> </a:t>
            </a:r>
            <a:r>
              <a:rPr lang="hr-HR" b="1" dirty="0" smtClean="0"/>
              <a:t>li ljudi češće </a:t>
            </a:r>
            <a:r>
              <a:rPr lang="hr-HR" b="1" dirty="0" smtClean="0"/>
              <a:t>izlaze </a:t>
            </a:r>
            <a:r>
              <a:rPr lang="hr-HR" b="1" dirty="0" smtClean="0"/>
              <a:t>za nuždu ili glavne izlaze?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Ljudi nastoje kretati se uobičajenim rutama i okupljati se na uobičajenim mjestima.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N</a:t>
            </a:r>
            <a:r>
              <a:rPr lang="hr-HR" b="1" dirty="0" smtClean="0"/>
              <a:t>astoje li zaposlenici </a:t>
            </a:r>
            <a:r>
              <a:rPr lang="hr-HR" b="1" dirty="0" smtClean="0"/>
              <a:t>pomoći klijentima za vrijeme požara?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 smtClean="0"/>
              <a:t>Da, ako imaju relativno bliske odnose sa klijentima.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smtClean="0"/>
              <a:t>Kako se ljudi ponašaju za vrijeme požara?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hr-HR" b="1" dirty="0" smtClean="0"/>
              <a:t>Zaposlenici se okupljaju na uobičajenim mjestima okupljanja i diskutiraju što da rade. Zašto je to značajno?</a:t>
            </a:r>
          </a:p>
          <a:p>
            <a:pPr algn="just" eaLnBrk="1" hangingPunct="1">
              <a:defRPr/>
            </a:pPr>
            <a:r>
              <a:rPr lang="hr-HR" b="1" dirty="0" smtClean="0"/>
              <a:t>Važno je da ljudi budu uvježbani za ponašanje u požarima.</a:t>
            </a:r>
          </a:p>
          <a:p>
            <a:pPr eaLnBrk="1" hangingPunct="1">
              <a:defRPr/>
            </a:pPr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210</TotalTime>
  <Words>437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Slit</vt:lpstr>
      <vt:lpstr>PONAŠANJE LJUDI U POŽARIMA</vt:lpstr>
      <vt:lpstr>Što je primjereno ponašanje u krizama?</vt:lpstr>
      <vt:lpstr>Reagira li većina ljudi primjereno za vrijeme kriza?</vt:lpstr>
      <vt:lpstr>Ponašaju li se ljudi u krizama egoistično ili altruistično?</vt:lpstr>
      <vt:lpstr>Kako se ljudi ponašaju za vrijeme požara?</vt:lpstr>
      <vt:lpstr>Kako se ljudi ponašaju za vrijeme požara?</vt:lpstr>
      <vt:lpstr>Kako se ljudi ponašaju za vrijeme požara?</vt:lpstr>
      <vt:lpstr>Kako se ljudi ponašaju za vrijeme požara?</vt:lpstr>
      <vt:lpstr>Kako se ljudi ponašaju za vrijeme požara?</vt:lpstr>
      <vt:lpstr>Što treba učiniti?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PONAŠANJE LJUDI U POŽARIMA</dc:title>
  <dc:creator>M. Antic</dc:creator>
  <cp:lastModifiedBy>Miljenko Antic</cp:lastModifiedBy>
  <cp:revision>17</cp:revision>
  <dcterms:created xsi:type="dcterms:W3CDTF">2007-03-22T09:43:01Z</dcterms:created>
  <dcterms:modified xsi:type="dcterms:W3CDTF">2018-09-14T12:47:05Z</dcterms:modified>
</cp:coreProperties>
</file>